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43"/>
  </p:normalViewPr>
  <p:slideViewPr>
    <p:cSldViewPr snapToGrid="0" snapToObjects="1">
      <p:cViewPr varScale="1">
        <p:scale>
          <a:sx n="76" d="100"/>
          <a:sy n="76" d="100"/>
        </p:scale>
        <p:origin x="216"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C8D06E-DE7B-4CFB-BADA-3B8D2F5F70C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47BE77C-0CEF-4229-B1E1-58A79FC1AAC4}">
      <dgm:prSet/>
      <dgm:spPr/>
      <dgm:t>
        <a:bodyPr/>
        <a:lstStyle/>
        <a:p>
          <a:r>
            <a:rPr lang="en-US"/>
            <a:t>Remove unnecessary columns</a:t>
          </a:r>
        </a:p>
      </dgm:t>
    </dgm:pt>
    <dgm:pt modelId="{8FC2C978-591F-49E9-AA32-CD3AEB8E60D9}" type="parTrans" cxnId="{4683D2D7-553C-40FE-9657-C66570F34D27}">
      <dgm:prSet/>
      <dgm:spPr/>
      <dgm:t>
        <a:bodyPr/>
        <a:lstStyle/>
        <a:p>
          <a:endParaRPr lang="en-US"/>
        </a:p>
      </dgm:t>
    </dgm:pt>
    <dgm:pt modelId="{7E527EB9-9F99-4E64-9F0E-88889E80C833}" type="sibTrans" cxnId="{4683D2D7-553C-40FE-9657-C66570F34D27}">
      <dgm:prSet/>
      <dgm:spPr/>
      <dgm:t>
        <a:bodyPr/>
        <a:lstStyle/>
        <a:p>
          <a:endParaRPr lang="en-US"/>
        </a:p>
      </dgm:t>
    </dgm:pt>
    <dgm:pt modelId="{5290715D-0677-4CC5-B499-961D46113A4E}">
      <dgm:prSet/>
      <dgm:spPr/>
      <dgm:t>
        <a:bodyPr/>
        <a:lstStyle/>
        <a:p>
          <a:r>
            <a:rPr lang="en-US"/>
            <a:t>Handle data anomalies</a:t>
          </a:r>
        </a:p>
      </dgm:t>
    </dgm:pt>
    <dgm:pt modelId="{E19DC5F2-5A9A-48E9-BB9C-C693B12F5CE9}" type="parTrans" cxnId="{31A7181C-43CE-46BA-9AC7-255F87289922}">
      <dgm:prSet/>
      <dgm:spPr/>
      <dgm:t>
        <a:bodyPr/>
        <a:lstStyle/>
        <a:p>
          <a:endParaRPr lang="en-US"/>
        </a:p>
      </dgm:t>
    </dgm:pt>
    <dgm:pt modelId="{0EAE7F13-636F-4AFA-B6DA-E0CA68504A28}" type="sibTrans" cxnId="{31A7181C-43CE-46BA-9AC7-255F87289922}">
      <dgm:prSet/>
      <dgm:spPr/>
      <dgm:t>
        <a:bodyPr/>
        <a:lstStyle/>
        <a:p>
          <a:endParaRPr lang="en-US"/>
        </a:p>
      </dgm:t>
    </dgm:pt>
    <dgm:pt modelId="{E5828EF9-2609-4387-95E4-4EA81B39C1BE}">
      <dgm:prSet/>
      <dgm:spPr/>
      <dgm:t>
        <a:bodyPr/>
        <a:lstStyle/>
        <a:p>
          <a:r>
            <a:rPr lang="en-US"/>
            <a:t>For project purposes, there was only one column in the data-set with anomalous data. </a:t>
          </a:r>
        </a:p>
      </dgm:t>
    </dgm:pt>
    <dgm:pt modelId="{0972A29A-79B9-49B4-B81F-C56151B23056}" type="parTrans" cxnId="{34916695-3F8B-41C3-A0BD-395C26304D9F}">
      <dgm:prSet/>
      <dgm:spPr/>
      <dgm:t>
        <a:bodyPr/>
        <a:lstStyle/>
        <a:p>
          <a:endParaRPr lang="en-US"/>
        </a:p>
      </dgm:t>
    </dgm:pt>
    <dgm:pt modelId="{A3A25B5E-3B58-4BE6-9180-21A1AAE19676}" type="sibTrans" cxnId="{34916695-3F8B-41C3-A0BD-395C26304D9F}">
      <dgm:prSet/>
      <dgm:spPr/>
      <dgm:t>
        <a:bodyPr/>
        <a:lstStyle/>
        <a:p>
          <a:endParaRPr lang="en-US"/>
        </a:p>
      </dgm:t>
    </dgm:pt>
    <dgm:pt modelId="{01F70870-83D2-48E8-AF1C-4976493B7A8F}">
      <dgm:prSet/>
      <dgm:spPr/>
      <dgm:t>
        <a:bodyPr/>
        <a:lstStyle/>
        <a:p>
          <a:r>
            <a:rPr lang="en-US"/>
            <a:t>Handled by removing all instances where there were orders with no room counts. </a:t>
          </a:r>
        </a:p>
      </dgm:t>
    </dgm:pt>
    <dgm:pt modelId="{A9D73FE4-0A7D-4B6C-BD75-C7BF6555D554}" type="parTrans" cxnId="{98D631F6-EA96-4824-80C9-F6600BB9E0D6}">
      <dgm:prSet/>
      <dgm:spPr/>
      <dgm:t>
        <a:bodyPr/>
        <a:lstStyle/>
        <a:p>
          <a:endParaRPr lang="en-US"/>
        </a:p>
      </dgm:t>
    </dgm:pt>
    <dgm:pt modelId="{6A31E163-D59C-499C-A3B7-7425ED1A1C1B}" type="sibTrans" cxnId="{98D631F6-EA96-4824-80C9-F6600BB9E0D6}">
      <dgm:prSet/>
      <dgm:spPr/>
      <dgm:t>
        <a:bodyPr/>
        <a:lstStyle/>
        <a:p>
          <a:endParaRPr lang="en-US"/>
        </a:p>
      </dgm:t>
    </dgm:pt>
    <dgm:pt modelId="{F5052796-101F-AA41-8A7D-CA9B2708F1E2}" type="pres">
      <dgm:prSet presAssocID="{ADC8D06E-DE7B-4CFB-BADA-3B8D2F5F70CD}" presName="linear" presStyleCnt="0">
        <dgm:presLayoutVars>
          <dgm:animLvl val="lvl"/>
          <dgm:resizeHandles val="exact"/>
        </dgm:presLayoutVars>
      </dgm:prSet>
      <dgm:spPr/>
    </dgm:pt>
    <dgm:pt modelId="{58F5F261-95FC-3A4B-9CD6-12BAB9C67FA6}" type="pres">
      <dgm:prSet presAssocID="{647BE77C-0CEF-4229-B1E1-58A79FC1AAC4}" presName="parentText" presStyleLbl="node1" presStyleIdx="0" presStyleCnt="4">
        <dgm:presLayoutVars>
          <dgm:chMax val="0"/>
          <dgm:bulletEnabled val="1"/>
        </dgm:presLayoutVars>
      </dgm:prSet>
      <dgm:spPr/>
    </dgm:pt>
    <dgm:pt modelId="{8ABB5CB1-9591-234F-AFA6-9BA983716EFF}" type="pres">
      <dgm:prSet presAssocID="{7E527EB9-9F99-4E64-9F0E-88889E80C833}" presName="spacer" presStyleCnt="0"/>
      <dgm:spPr/>
    </dgm:pt>
    <dgm:pt modelId="{9553A6DB-E9FC-8549-9F3F-419BAC1CCC00}" type="pres">
      <dgm:prSet presAssocID="{5290715D-0677-4CC5-B499-961D46113A4E}" presName="parentText" presStyleLbl="node1" presStyleIdx="1" presStyleCnt="4">
        <dgm:presLayoutVars>
          <dgm:chMax val="0"/>
          <dgm:bulletEnabled val="1"/>
        </dgm:presLayoutVars>
      </dgm:prSet>
      <dgm:spPr/>
    </dgm:pt>
    <dgm:pt modelId="{FFF4AE6C-7F63-CB4A-9A6B-9B65B0D88D65}" type="pres">
      <dgm:prSet presAssocID="{0EAE7F13-636F-4AFA-B6DA-E0CA68504A28}" presName="spacer" presStyleCnt="0"/>
      <dgm:spPr/>
    </dgm:pt>
    <dgm:pt modelId="{F989E978-8FF8-AB41-954B-F9BC7D62811C}" type="pres">
      <dgm:prSet presAssocID="{E5828EF9-2609-4387-95E4-4EA81B39C1BE}" presName="parentText" presStyleLbl="node1" presStyleIdx="2" presStyleCnt="4">
        <dgm:presLayoutVars>
          <dgm:chMax val="0"/>
          <dgm:bulletEnabled val="1"/>
        </dgm:presLayoutVars>
      </dgm:prSet>
      <dgm:spPr/>
    </dgm:pt>
    <dgm:pt modelId="{0C6A972F-1DEE-DE4B-B515-5E77C03C0DB8}" type="pres">
      <dgm:prSet presAssocID="{A3A25B5E-3B58-4BE6-9180-21A1AAE19676}" presName="spacer" presStyleCnt="0"/>
      <dgm:spPr/>
    </dgm:pt>
    <dgm:pt modelId="{28D2E9C4-1A9B-1F48-A502-83449A223B46}" type="pres">
      <dgm:prSet presAssocID="{01F70870-83D2-48E8-AF1C-4976493B7A8F}" presName="parentText" presStyleLbl="node1" presStyleIdx="3" presStyleCnt="4">
        <dgm:presLayoutVars>
          <dgm:chMax val="0"/>
          <dgm:bulletEnabled val="1"/>
        </dgm:presLayoutVars>
      </dgm:prSet>
      <dgm:spPr/>
    </dgm:pt>
  </dgm:ptLst>
  <dgm:cxnLst>
    <dgm:cxn modelId="{31A7181C-43CE-46BA-9AC7-255F87289922}" srcId="{ADC8D06E-DE7B-4CFB-BADA-3B8D2F5F70CD}" destId="{5290715D-0677-4CC5-B499-961D46113A4E}" srcOrd="1" destOrd="0" parTransId="{E19DC5F2-5A9A-48E9-BB9C-C693B12F5CE9}" sibTransId="{0EAE7F13-636F-4AFA-B6DA-E0CA68504A28}"/>
    <dgm:cxn modelId="{D2318731-CC50-2547-BC0C-588F0432C832}" type="presOf" srcId="{ADC8D06E-DE7B-4CFB-BADA-3B8D2F5F70CD}" destId="{F5052796-101F-AA41-8A7D-CA9B2708F1E2}" srcOrd="0" destOrd="0" presId="urn:microsoft.com/office/officeart/2005/8/layout/vList2"/>
    <dgm:cxn modelId="{D161155B-E04E-F149-AB28-7B7538BBE015}" type="presOf" srcId="{01F70870-83D2-48E8-AF1C-4976493B7A8F}" destId="{28D2E9C4-1A9B-1F48-A502-83449A223B46}" srcOrd="0" destOrd="0" presId="urn:microsoft.com/office/officeart/2005/8/layout/vList2"/>
    <dgm:cxn modelId="{D86DBC66-2434-B94F-B1C0-3B02DA560042}" type="presOf" srcId="{E5828EF9-2609-4387-95E4-4EA81B39C1BE}" destId="{F989E978-8FF8-AB41-954B-F9BC7D62811C}" srcOrd="0" destOrd="0" presId="urn:microsoft.com/office/officeart/2005/8/layout/vList2"/>
    <dgm:cxn modelId="{34916695-3F8B-41C3-A0BD-395C26304D9F}" srcId="{ADC8D06E-DE7B-4CFB-BADA-3B8D2F5F70CD}" destId="{E5828EF9-2609-4387-95E4-4EA81B39C1BE}" srcOrd="2" destOrd="0" parTransId="{0972A29A-79B9-49B4-B81F-C56151B23056}" sibTransId="{A3A25B5E-3B58-4BE6-9180-21A1AAE19676}"/>
    <dgm:cxn modelId="{16A4A9A3-A628-5E47-BE50-FE74D4BA8A8B}" type="presOf" srcId="{5290715D-0677-4CC5-B499-961D46113A4E}" destId="{9553A6DB-E9FC-8549-9F3F-419BAC1CCC00}" srcOrd="0" destOrd="0" presId="urn:microsoft.com/office/officeart/2005/8/layout/vList2"/>
    <dgm:cxn modelId="{4683D2D7-553C-40FE-9657-C66570F34D27}" srcId="{ADC8D06E-DE7B-4CFB-BADA-3B8D2F5F70CD}" destId="{647BE77C-0CEF-4229-B1E1-58A79FC1AAC4}" srcOrd="0" destOrd="0" parTransId="{8FC2C978-591F-49E9-AA32-CD3AEB8E60D9}" sibTransId="{7E527EB9-9F99-4E64-9F0E-88889E80C833}"/>
    <dgm:cxn modelId="{FA56B1E1-8409-9443-905D-4FEFC8785087}" type="presOf" srcId="{647BE77C-0CEF-4229-B1E1-58A79FC1AAC4}" destId="{58F5F261-95FC-3A4B-9CD6-12BAB9C67FA6}" srcOrd="0" destOrd="0" presId="urn:microsoft.com/office/officeart/2005/8/layout/vList2"/>
    <dgm:cxn modelId="{98D631F6-EA96-4824-80C9-F6600BB9E0D6}" srcId="{ADC8D06E-DE7B-4CFB-BADA-3B8D2F5F70CD}" destId="{01F70870-83D2-48E8-AF1C-4976493B7A8F}" srcOrd="3" destOrd="0" parTransId="{A9D73FE4-0A7D-4B6C-BD75-C7BF6555D554}" sibTransId="{6A31E163-D59C-499C-A3B7-7425ED1A1C1B}"/>
    <dgm:cxn modelId="{5F6EA8F7-5571-F141-B9CE-F18D3E8AE94A}" type="presParOf" srcId="{F5052796-101F-AA41-8A7D-CA9B2708F1E2}" destId="{58F5F261-95FC-3A4B-9CD6-12BAB9C67FA6}" srcOrd="0" destOrd="0" presId="urn:microsoft.com/office/officeart/2005/8/layout/vList2"/>
    <dgm:cxn modelId="{93D83C80-AB21-374A-AA61-9554A6B7ADFE}" type="presParOf" srcId="{F5052796-101F-AA41-8A7D-CA9B2708F1E2}" destId="{8ABB5CB1-9591-234F-AFA6-9BA983716EFF}" srcOrd="1" destOrd="0" presId="urn:microsoft.com/office/officeart/2005/8/layout/vList2"/>
    <dgm:cxn modelId="{77C3F394-FFB5-F543-8154-9F6C6B88A851}" type="presParOf" srcId="{F5052796-101F-AA41-8A7D-CA9B2708F1E2}" destId="{9553A6DB-E9FC-8549-9F3F-419BAC1CCC00}" srcOrd="2" destOrd="0" presId="urn:microsoft.com/office/officeart/2005/8/layout/vList2"/>
    <dgm:cxn modelId="{8E979762-99C5-8C49-B7AA-8465A0642A49}" type="presParOf" srcId="{F5052796-101F-AA41-8A7D-CA9B2708F1E2}" destId="{FFF4AE6C-7F63-CB4A-9A6B-9B65B0D88D65}" srcOrd="3" destOrd="0" presId="urn:microsoft.com/office/officeart/2005/8/layout/vList2"/>
    <dgm:cxn modelId="{71066257-C739-7D49-BBBF-865566DC81B9}" type="presParOf" srcId="{F5052796-101F-AA41-8A7D-CA9B2708F1E2}" destId="{F989E978-8FF8-AB41-954B-F9BC7D62811C}" srcOrd="4" destOrd="0" presId="urn:microsoft.com/office/officeart/2005/8/layout/vList2"/>
    <dgm:cxn modelId="{9BCE0891-C7E5-6C49-A4CE-BCB0B3401354}" type="presParOf" srcId="{F5052796-101F-AA41-8A7D-CA9B2708F1E2}" destId="{0C6A972F-1DEE-DE4B-B515-5E77C03C0DB8}" srcOrd="5" destOrd="0" presId="urn:microsoft.com/office/officeart/2005/8/layout/vList2"/>
    <dgm:cxn modelId="{CD9AFF6E-5E25-0A4E-A181-1D3D1C4410BE}" type="presParOf" srcId="{F5052796-101F-AA41-8A7D-CA9B2708F1E2}" destId="{28D2E9C4-1A9B-1F48-A502-83449A223B4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6F8761-2DB6-49E3-98E4-4F7563CF6BE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9578736-C042-4CA4-AAC0-0D54EB2CA4ED}">
      <dgm:prSet/>
      <dgm:spPr/>
      <dgm:t>
        <a:bodyPr/>
        <a:lstStyle/>
        <a:p>
          <a:pPr>
            <a:defRPr cap="all"/>
          </a:pPr>
          <a:r>
            <a:rPr lang="en-US"/>
            <a:t>Find out which variables most influence hotel cancellation</a:t>
          </a:r>
        </a:p>
      </dgm:t>
    </dgm:pt>
    <dgm:pt modelId="{49B160EB-F2D0-494F-8AAC-078A7D9822CA}" type="parTrans" cxnId="{2AA499C7-FD0C-445C-B4D4-F7D830DC8762}">
      <dgm:prSet/>
      <dgm:spPr/>
      <dgm:t>
        <a:bodyPr/>
        <a:lstStyle/>
        <a:p>
          <a:endParaRPr lang="en-US"/>
        </a:p>
      </dgm:t>
    </dgm:pt>
    <dgm:pt modelId="{D20D0A77-AFAB-494F-9006-4E538175997F}" type="sibTrans" cxnId="{2AA499C7-FD0C-445C-B4D4-F7D830DC8762}">
      <dgm:prSet/>
      <dgm:spPr/>
      <dgm:t>
        <a:bodyPr/>
        <a:lstStyle/>
        <a:p>
          <a:endParaRPr lang="en-US"/>
        </a:p>
      </dgm:t>
    </dgm:pt>
    <dgm:pt modelId="{A0915DC0-DF69-4880-AF88-B10BC5F2E912}">
      <dgm:prSet/>
      <dgm:spPr/>
      <dgm:t>
        <a:bodyPr/>
        <a:lstStyle/>
        <a:p>
          <a:pPr>
            <a:defRPr cap="all"/>
          </a:pPr>
          <a:r>
            <a:rPr lang="en-US"/>
            <a:t>Using various factors, visualize the factors that influence hotel cancellation</a:t>
          </a:r>
        </a:p>
      </dgm:t>
    </dgm:pt>
    <dgm:pt modelId="{A8FA8975-B678-4335-B66D-C38268047424}" type="parTrans" cxnId="{CFB3C0A1-E707-47FD-A88A-1E1B69AA8D03}">
      <dgm:prSet/>
      <dgm:spPr/>
      <dgm:t>
        <a:bodyPr/>
        <a:lstStyle/>
        <a:p>
          <a:endParaRPr lang="en-US"/>
        </a:p>
      </dgm:t>
    </dgm:pt>
    <dgm:pt modelId="{667BCE94-7C5C-47BD-97FA-6594A6586A60}" type="sibTrans" cxnId="{CFB3C0A1-E707-47FD-A88A-1E1B69AA8D03}">
      <dgm:prSet/>
      <dgm:spPr/>
      <dgm:t>
        <a:bodyPr/>
        <a:lstStyle/>
        <a:p>
          <a:endParaRPr lang="en-US"/>
        </a:p>
      </dgm:t>
    </dgm:pt>
    <dgm:pt modelId="{8B660C7A-86DB-41C3-AA4F-FEA59AB93E63}" type="pres">
      <dgm:prSet presAssocID="{BB6F8761-2DB6-49E3-98E4-4F7563CF6BE6}" presName="root" presStyleCnt="0">
        <dgm:presLayoutVars>
          <dgm:dir/>
          <dgm:resizeHandles val="exact"/>
        </dgm:presLayoutVars>
      </dgm:prSet>
      <dgm:spPr/>
    </dgm:pt>
    <dgm:pt modelId="{641B91C2-24C4-4CA9-8176-76B4F924F0E2}" type="pres">
      <dgm:prSet presAssocID="{29578736-C042-4CA4-AAC0-0D54EB2CA4ED}" presName="compNode" presStyleCnt="0"/>
      <dgm:spPr/>
    </dgm:pt>
    <dgm:pt modelId="{E94F53D6-E7DC-4E45-967A-EB46DC8341AC}" type="pres">
      <dgm:prSet presAssocID="{29578736-C042-4CA4-AAC0-0D54EB2CA4ED}" presName="iconBgRect" presStyleLbl="bgShp" presStyleIdx="0" presStyleCnt="2"/>
      <dgm:spPr/>
    </dgm:pt>
    <dgm:pt modelId="{0B0D69F5-31F0-47B8-A3F1-2E99099848E5}" type="pres">
      <dgm:prSet presAssocID="{29578736-C042-4CA4-AAC0-0D54EB2CA4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eep"/>
        </a:ext>
      </dgm:extLst>
    </dgm:pt>
    <dgm:pt modelId="{1DAE384F-6724-4AF2-A186-C6B0B1C6E41B}" type="pres">
      <dgm:prSet presAssocID="{29578736-C042-4CA4-AAC0-0D54EB2CA4ED}" presName="spaceRect" presStyleCnt="0"/>
      <dgm:spPr/>
    </dgm:pt>
    <dgm:pt modelId="{18E3DA0E-7196-4A22-864A-38B0EB3237A4}" type="pres">
      <dgm:prSet presAssocID="{29578736-C042-4CA4-AAC0-0D54EB2CA4ED}" presName="textRect" presStyleLbl="revTx" presStyleIdx="0" presStyleCnt="2">
        <dgm:presLayoutVars>
          <dgm:chMax val="1"/>
          <dgm:chPref val="1"/>
        </dgm:presLayoutVars>
      </dgm:prSet>
      <dgm:spPr/>
    </dgm:pt>
    <dgm:pt modelId="{AAF5569C-FB7E-49BD-95D3-1CDE8F90A7F5}" type="pres">
      <dgm:prSet presAssocID="{D20D0A77-AFAB-494F-9006-4E538175997F}" presName="sibTrans" presStyleCnt="0"/>
      <dgm:spPr/>
    </dgm:pt>
    <dgm:pt modelId="{22BED08C-4FEF-4362-8BFF-B84F194AF0B0}" type="pres">
      <dgm:prSet presAssocID="{A0915DC0-DF69-4880-AF88-B10BC5F2E912}" presName="compNode" presStyleCnt="0"/>
      <dgm:spPr/>
    </dgm:pt>
    <dgm:pt modelId="{BE617101-E2F3-45E0-A368-AC6C748F74F4}" type="pres">
      <dgm:prSet presAssocID="{A0915DC0-DF69-4880-AF88-B10BC5F2E912}" presName="iconBgRect" presStyleLbl="bgShp" presStyleIdx="1" presStyleCnt="2"/>
      <dgm:spPr/>
    </dgm:pt>
    <dgm:pt modelId="{56D03B48-ACB2-46A3-87D2-EEADD27BFF12}" type="pres">
      <dgm:prSet presAssocID="{A0915DC0-DF69-4880-AF88-B10BC5F2E9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ed"/>
        </a:ext>
      </dgm:extLst>
    </dgm:pt>
    <dgm:pt modelId="{AF50F775-BBC0-4329-8E89-20B5173044CB}" type="pres">
      <dgm:prSet presAssocID="{A0915DC0-DF69-4880-AF88-B10BC5F2E912}" presName="spaceRect" presStyleCnt="0"/>
      <dgm:spPr/>
    </dgm:pt>
    <dgm:pt modelId="{03D82FB3-DFE6-4B64-9AC2-163E568559A3}" type="pres">
      <dgm:prSet presAssocID="{A0915DC0-DF69-4880-AF88-B10BC5F2E912}" presName="textRect" presStyleLbl="revTx" presStyleIdx="1" presStyleCnt="2">
        <dgm:presLayoutVars>
          <dgm:chMax val="1"/>
          <dgm:chPref val="1"/>
        </dgm:presLayoutVars>
      </dgm:prSet>
      <dgm:spPr/>
    </dgm:pt>
  </dgm:ptLst>
  <dgm:cxnLst>
    <dgm:cxn modelId="{2DE0EE2F-8A16-466F-A008-C6E0D38C7F74}" type="presOf" srcId="{BB6F8761-2DB6-49E3-98E4-4F7563CF6BE6}" destId="{8B660C7A-86DB-41C3-AA4F-FEA59AB93E63}" srcOrd="0" destOrd="0" presId="urn:microsoft.com/office/officeart/2018/5/layout/IconCircleLabelList"/>
    <dgm:cxn modelId="{97F4F242-14B7-4FCC-B5CC-CE0192508CA3}" type="presOf" srcId="{A0915DC0-DF69-4880-AF88-B10BC5F2E912}" destId="{03D82FB3-DFE6-4B64-9AC2-163E568559A3}" srcOrd="0" destOrd="0" presId="urn:microsoft.com/office/officeart/2018/5/layout/IconCircleLabelList"/>
    <dgm:cxn modelId="{17EC3156-57ED-480F-A417-246415E758E3}" type="presOf" srcId="{29578736-C042-4CA4-AAC0-0D54EB2CA4ED}" destId="{18E3DA0E-7196-4A22-864A-38B0EB3237A4}" srcOrd="0" destOrd="0" presId="urn:microsoft.com/office/officeart/2018/5/layout/IconCircleLabelList"/>
    <dgm:cxn modelId="{CFB3C0A1-E707-47FD-A88A-1E1B69AA8D03}" srcId="{BB6F8761-2DB6-49E3-98E4-4F7563CF6BE6}" destId="{A0915DC0-DF69-4880-AF88-B10BC5F2E912}" srcOrd="1" destOrd="0" parTransId="{A8FA8975-B678-4335-B66D-C38268047424}" sibTransId="{667BCE94-7C5C-47BD-97FA-6594A6586A60}"/>
    <dgm:cxn modelId="{2AA499C7-FD0C-445C-B4D4-F7D830DC8762}" srcId="{BB6F8761-2DB6-49E3-98E4-4F7563CF6BE6}" destId="{29578736-C042-4CA4-AAC0-0D54EB2CA4ED}" srcOrd="0" destOrd="0" parTransId="{49B160EB-F2D0-494F-8AAC-078A7D9822CA}" sibTransId="{D20D0A77-AFAB-494F-9006-4E538175997F}"/>
    <dgm:cxn modelId="{F6064B8E-71B5-4E21-929C-5C5DAC2CC1F4}" type="presParOf" srcId="{8B660C7A-86DB-41C3-AA4F-FEA59AB93E63}" destId="{641B91C2-24C4-4CA9-8176-76B4F924F0E2}" srcOrd="0" destOrd="0" presId="urn:microsoft.com/office/officeart/2018/5/layout/IconCircleLabelList"/>
    <dgm:cxn modelId="{09835A56-13EA-4B00-BFC6-B973F608A3E2}" type="presParOf" srcId="{641B91C2-24C4-4CA9-8176-76B4F924F0E2}" destId="{E94F53D6-E7DC-4E45-967A-EB46DC8341AC}" srcOrd="0" destOrd="0" presId="urn:microsoft.com/office/officeart/2018/5/layout/IconCircleLabelList"/>
    <dgm:cxn modelId="{0EB159DD-9718-4449-9214-3BFEFDCBC021}" type="presParOf" srcId="{641B91C2-24C4-4CA9-8176-76B4F924F0E2}" destId="{0B0D69F5-31F0-47B8-A3F1-2E99099848E5}" srcOrd="1" destOrd="0" presId="urn:microsoft.com/office/officeart/2018/5/layout/IconCircleLabelList"/>
    <dgm:cxn modelId="{80415765-11B2-4237-A0BA-98CB264DF0C2}" type="presParOf" srcId="{641B91C2-24C4-4CA9-8176-76B4F924F0E2}" destId="{1DAE384F-6724-4AF2-A186-C6B0B1C6E41B}" srcOrd="2" destOrd="0" presId="urn:microsoft.com/office/officeart/2018/5/layout/IconCircleLabelList"/>
    <dgm:cxn modelId="{C14C848F-3481-498F-B172-5F185025405A}" type="presParOf" srcId="{641B91C2-24C4-4CA9-8176-76B4F924F0E2}" destId="{18E3DA0E-7196-4A22-864A-38B0EB3237A4}" srcOrd="3" destOrd="0" presId="urn:microsoft.com/office/officeart/2018/5/layout/IconCircleLabelList"/>
    <dgm:cxn modelId="{C5BBEFC6-7CC0-4EF5-B6F7-538DCF6137F7}" type="presParOf" srcId="{8B660C7A-86DB-41C3-AA4F-FEA59AB93E63}" destId="{AAF5569C-FB7E-49BD-95D3-1CDE8F90A7F5}" srcOrd="1" destOrd="0" presId="urn:microsoft.com/office/officeart/2018/5/layout/IconCircleLabelList"/>
    <dgm:cxn modelId="{D1207698-EFB9-43A4-8762-25EAFD69B221}" type="presParOf" srcId="{8B660C7A-86DB-41C3-AA4F-FEA59AB93E63}" destId="{22BED08C-4FEF-4362-8BFF-B84F194AF0B0}" srcOrd="2" destOrd="0" presId="urn:microsoft.com/office/officeart/2018/5/layout/IconCircleLabelList"/>
    <dgm:cxn modelId="{DBFB75A8-B6B0-4D06-B8F6-8AB19E32095A}" type="presParOf" srcId="{22BED08C-4FEF-4362-8BFF-B84F194AF0B0}" destId="{BE617101-E2F3-45E0-A368-AC6C748F74F4}" srcOrd="0" destOrd="0" presId="urn:microsoft.com/office/officeart/2018/5/layout/IconCircleLabelList"/>
    <dgm:cxn modelId="{91F5FAC4-8FFB-4F1B-B322-B2ADD145854F}" type="presParOf" srcId="{22BED08C-4FEF-4362-8BFF-B84F194AF0B0}" destId="{56D03B48-ACB2-46A3-87D2-EEADD27BFF12}" srcOrd="1" destOrd="0" presId="urn:microsoft.com/office/officeart/2018/5/layout/IconCircleLabelList"/>
    <dgm:cxn modelId="{9EC16D8B-7D52-4E4A-82D4-DDC0F1B9309A}" type="presParOf" srcId="{22BED08C-4FEF-4362-8BFF-B84F194AF0B0}" destId="{AF50F775-BBC0-4329-8E89-20B5173044CB}" srcOrd="2" destOrd="0" presId="urn:microsoft.com/office/officeart/2018/5/layout/IconCircleLabelList"/>
    <dgm:cxn modelId="{20D807D6-D70C-4568-A817-2AADB7A4AB39}" type="presParOf" srcId="{22BED08C-4FEF-4362-8BFF-B84F194AF0B0}" destId="{03D82FB3-DFE6-4B64-9AC2-163E568559A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6C1895-80A9-43F9-A421-EF40A3C9B84D}"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0EE41CA-E894-4D40-B066-5BEAD253CCA1}">
      <dgm:prSet/>
      <dgm:spPr/>
      <dgm:t>
        <a:bodyPr/>
        <a:lstStyle/>
        <a:p>
          <a:pPr>
            <a:defRPr cap="all"/>
          </a:pPr>
          <a:r>
            <a:rPr lang="en-US" dirty="0"/>
            <a:t>Use various machine learning techniques to help find which model helps best predict future cancellations.</a:t>
          </a:r>
        </a:p>
      </dgm:t>
    </dgm:pt>
    <dgm:pt modelId="{EAE6023B-97F7-4209-BD07-055E2B6D0675}" type="parTrans" cxnId="{2C753B70-CC8B-421E-BD13-8636C15DCFAD}">
      <dgm:prSet/>
      <dgm:spPr/>
      <dgm:t>
        <a:bodyPr/>
        <a:lstStyle/>
        <a:p>
          <a:endParaRPr lang="en-US"/>
        </a:p>
      </dgm:t>
    </dgm:pt>
    <dgm:pt modelId="{1A88E282-CF5F-406A-8FD0-434E47B82B60}" type="sibTrans" cxnId="{2C753B70-CC8B-421E-BD13-8636C15DCFAD}">
      <dgm:prSet/>
      <dgm:spPr/>
      <dgm:t>
        <a:bodyPr/>
        <a:lstStyle/>
        <a:p>
          <a:endParaRPr lang="en-US"/>
        </a:p>
      </dgm:t>
    </dgm:pt>
    <dgm:pt modelId="{821B5AF4-896A-4CA1-A98A-4ED74E712FFA}">
      <dgm:prSet/>
      <dgm:spPr/>
      <dgm:t>
        <a:bodyPr/>
        <a:lstStyle/>
        <a:p>
          <a:pPr>
            <a:defRPr cap="all"/>
          </a:pPr>
          <a:r>
            <a:rPr lang="en-US" dirty="0"/>
            <a:t>Based on findings of EDA, all 3 models will only use select columns instead of all the columns</a:t>
          </a:r>
        </a:p>
      </dgm:t>
    </dgm:pt>
    <dgm:pt modelId="{74DD4B55-E4E7-41DF-8511-D6E76C510704}" type="parTrans" cxnId="{4C2A4640-27C7-4742-AB26-3084ABE47B3E}">
      <dgm:prSet/>
      <dgm:spPr/>
      <dgm:t>
        <a:bodyPr/>
        <a:lstStyle/>
        <a:p>
          <a:endParaRPr lang="en-US"/>
        </a:p>
      </dgm:t>
    </dgm:pt>
    <dgm:pt modelId="{2072B241-24F8-4429-816F-14092F5B8354}" type="sibTrans" cxnId="{4C2A4640-27C7-4742-AB26-3084ABE47B3E}">
      <dgm:prSet/>
      <dgm:spPr/>
      <dgm:t>
        <a:bodyPr/>
        <a:lstStyle/>
        <a:p>
          <a:endParaRPr lang="en-US"/>
        </a:p>
      </dgm:t>
    </dgm:pt>
    <dgm:pt modelId="{7AF252FF-2907-4618-81BA-706BD57F01A5}">
      <dgm:prSet/>
      <dgm:spPr/>
      <dgm:t>
        <a:bodyPr/>
        <a:lstStyle/>
        <a:p>
          <a:pPr>
            <a:defRPr cap="all"/>
          </a:pPr>
          <a:r>
            <a:rPr lang="en-US"/>
            <a:t>This is so that the model will hopefully give a more accurate indication of future cancelled orders</a:t>
          </a:r>
        </a:p>
      </dgm:t>
    </dgm:pt>
    <dgm:pt modelId="{7B36E48B-132B-49AA-899E-3ACB86E5CD77}" type="parTrans" cxnId="{60E55ADA-3D05-4FBF-ACAF-C91DFAFEF6B1}">
      <dgm:prSet/>
      <dgm:spPr/>
      <dgm:t>
        <a:bodyPr/>
        <a:lstStyle/>
        <a:p>
          <a:endParaRPr lang="en-US"/>
        </a:p>
      </dgm:t>
    </dgm:pt>
    <dgm:pt modelId="{97675F2C-9F58-44FB-8DB6-5F350C105349}" type="sibTrans" cxnId="{60E55ADA-3D05-4FBF-ACAF-C91DFAFEF6B1}">
      <dgm:prSet/>
      <dgm:spPr/>
      <dgm:t>
        <a:bodyPr/>
        <a:lstStyle/>
        <a:p>
          <a:endParaRPr lang="en-US"/>
        </a:p>
      </dgm:t>
    </dgm:pt>
    <dgm:pt modelId="{697CBCAD-E6F9-472D-8033-FEF2BDD051C1}" type="pres">
      <dgm:prSet presAssocID="{F06C1895-80A9-43F9-A421-EF40A3C9B84D}" presName="root" presStyleCnt="0">
        <dgm:presLayoutVars>
          <dgm:dir/>
          <dgm:resizeHandles val="exact"/>
        </dgm:presLayoutVars>
      </dgm:prSet>
      <dgm:spPr/>
    </dgm:pt>
    <dgm:pt modelId="{BC3A38AF-C3F8-4017-8A78-21BF66A36987}" type="pres">
      <dgm:prSet presAssocID="{C0EE41CA-E894-4D40-B066-5BEAD253CCA1}" presName="compNode" presStyleCnt="0"/>
      <dgm:spPr/>
    </dgm:pt>
    <dgm:pt modelId="{84EED1BC-63BD-495E-AC80-B7E39B32378D}" type="pres">
      <dgm:prSet presAssocID="{C0EE41CA-E894-4D40-B066-5BEAD253CCA1}" presName="iconBgRect" presStyleLbl="bgShp" presStyleIdx="0" presStyleCnt="3"/>
      <dgm:spPr/>
    </dgm:pt>
    <dgm:pt modelId="{8281DE05-F9B7-4E86-8C15-8774B53B9B54}" type="pres">
      <dgm:prSet presAssocID="{C0EE41CA-E894-4D40-B066-5BEAD253CCA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EF9753E-2764-433E-824F-2BD9368F9804}" type="pres">
      <dgm:prSet presAssocID="{C0EE41CA-E894-4D40-B066-5BEAD253CCA1}" presName="spaceRect" presStyleCnt="0"/>
      <dgm:spPr/>
    </dgm:pt>
    <dgm:pt modelId="{A4B82DF0-EF16-4CE6-BB52-9AE7DD5743B3}" type="pres">
      <dgm:prSet presAssocID="{C0EE41CA-E894-4D40-B066-5BEAD253CCA1}" presName="textRect" presStyleLbl="revTx" presStyleIdx="0" presStyleCnt="3">
        <dgm:presLayoutVars>
          <dgm:chMax val="1"/>
          <dgm:chPref val="1"/>
        </dgm:presLayoutVars>
      </dgm:prSet>
      <dgm:spPr/>
    </dgm:pt>
    <dgm:pt modelId="{2B2A4863-8B23-452E-9E40-E78B60F84996}" type="pres">
      <dgm:prSet presAssocID="{1A88E282-CF5F-406A-8FD0-434E47B82B60}" presName="sibTrans" presStyleCnt="0"/>
      <dgm:spPr/>
    </dgm:pt>
    <dgm:pt modelId="{A1D5D741-B684-4524-8B1A-F6DAA5B4E756}" type="pres">
      <dgm:prSet presAssocID="{821B5AF4-896A-4CA1-A98A-4ED74E712FFA}" presName="compNode" presStyleCnt="0"/>
      <dgm:spPr/>
    </dgm:pt>
    <dgm:pt modelId="{96E7CF91-7D95-46C2-A7E0-64F503ADDBA7}" type="pres">
      <dgm:prSet presAssocID="{821B5AF4-896A-4CA1-A98A-4ED74E712FFA}" presName="iconBgRect" presStyleLbl="bgShp" presStyleIdx="1" presStyleCnt="3"/>
      <dgm:spPr/>
    </dgm:pt>
    <dgm:pt modelId="{2A34C71D-DA26-429E-B507-20FD971D3AD6}" type="pres">
      <dgm:prSet presAssocID="{821B5AF4-896A-4CA1-A98A-4ED74E712F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231CC39-EA26-4101-A9D2-EF16E3D6F93B}" type="pres">
      <dgm:prSet presAssocID="{821B5AF4-896A-4CA1-A98A-4ED74E712FFA}" presName="spaceRect" presStyleCnt="0"/>
      <dgm:spPr/>
    </dgm:pt>
    <dgm:pt modelId="{48086AF9-62C1-4A0A-8272-7FF56D801F29}" type="pres">
      <dgm:prSet presAssocID="{821B5AF4-896A-4CA1-A98A-4ED74E712FFA}" presName="textRect" presStyleLbl="revTx" presStyleIdx="1" presStyleCnt="3">
        <dgm:presLayoutVars>
          <dgm:chMax val="1"/>
          <dgm:chPref val="1"/>
        </dgm:presLayoutVars>
      </dgm:prSet>
      <dgm:spPr/>
    </dgm:pt>
    <dgm:pt modelId="{1360380C-E9A8-400C-B30E-898FD0EF2BF8}" type="pres">
      <dgm:prSet presAssocID="{2072B241-24F8-4429-816F-14092F5B8354}" presName="sibTrans" presStyleCnt="0"/>
      <dgm:spPr/>
    </dgm:pt>
    <dgm:pt modelId="{55FFADBE-B850-4965-9663-3D4B7AFDDCCB}" type="pres">
      <dgm:prSet presAssocID="{7AF252FF-2907-4618-81BA-706BD57F01A5}" presName="compNode" presStyleCnt="0"/>
      <dgm:spPr/>
    </dgm:pt>
    <dgm:pt modelId="{156D42D3-8DBF-432F-9C48-C63D5F01B6DE}" type="pres">
      <dgm:prSet presAssocID="{7AF252FF-2907-4618-81BA-706BD57F01A5}" presName="iconBgRect" presStyleLbl="bgShp" presStyleIdx="2" presStyleCnt="3"/>
      <dgm:spPr/>
    </dgm:pt>
    <dgm:pt modelId="{8811D9E8-77BB-445A-9553-12A7852765D0}" type="pres">
      <dgm:prSet presAssocID="{7AF252FF-2907-4618-81BA-706BD57F01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trolley"/>
        </a:ext>
      </dgm:extLst>
    </dgm:pt>
    <dgm:pt modelId="{4F5F01D6-772A-4DE7-994E-57098A7540B1}" type="pres">
      <dgm:prSet presAssocID="{7AF252FF-2907-4618-81BA-706BD57F01A5}" presName="spaceRect" presStyleCnt="0"/>
      <dgm:spPr/>
    </dgm:pt>
    <dgm:pt modelId="{6246E14B-C8FF-42EE-9668-1E04506B7249}" type="pres">
      <dgm:prSet presAssocID="{7AF252FF-2907-4618-81BA-706BD57F01A5}" presName="textRect" presStyleLbl="revTx" presStyleIdx="2" presStyleCnt="3">
        <dgm:presLayoutVars>
          <dgm:chMax val="1"/>
          <dgm:chPref val="1"/>
        </dgm:presLayoutVars>
      </dgm:prSet>
      <dgm:spPr/>
    </dgm:pt>
  </dgm:ptLst>
  <dgm:cxnLst>
    <dgm:cxn modelId="{4C2A4640-27C7-4742-AB26-3084ABE47B3E}" srcId="{F06C1895-80A9-43F9-A421-EF40A3C9B84D}" destId="{821B5AF4-896A-4CA1-A98A-4ED74E712FFA}" srcOrd="1" destOrd="0" parTransId="{74DD4B55-E4E7-41DF-8511-D6E76C510704}" sibTransId="{2072B241-24F8-4429-816F-14092F5B8354}"/>
    <dgm:cxn modelId="{2C753B70-CC8B-421E-BD13-8636C15DCFAD}" srcId="{F06C1895-80A9-43F9-A421-EF40A3C9B84D}" destId="{C0EE41CA-E894-4D40-B066-5BEAD253CCA1}" srcOrd="0" destOrd="0" parTransId="{EAE6023B-97F7-4209-BD07-055E2B6D0675}" sibTransId="{1A88E282-CF5F-406A-8FD0-434E47B82B60}"/>
    <dgm:cxn modelId="{DCD072D0-DA98-46CB-A194-0876F64AAB1E}" type="presOf" srcId="{7AF252FF-2907-4618-81BA-706BD57F01A5}" destId="{6246E14B-C8FF-42EE-9668-1E04506B7249}" srcOrd="0" destOrd="0" presId="urn:microsoft.com/office/officeart/2018/5/layout/IconCircleLabelList"/>
    <dgm:cxn modelId="{FE166DD8-7B36-4BF5-94C3-1450C2C98E98}" type="presOf" srcId="{C0EE41CA-E894-4D40-B066-5BEAD253CCA1}" destId="{A4B82DF0-EF16-4CE6-BB52-9AE7DD5743B3}" srcOrd="0" destOrd="0" presId="urn:microsoft.com/office/officeart/2018/5/layout/IconCircleLabelList"/>
    <dgm:cxn modelId="{60E55ADA-3D05-4FBF-ACAF-C91DFAFEF6B1}" srcId="{F06C1895-80A9-43F9-A421-EF40A3C9B84D}" destId="{7AF252FF-2907-4618-81BA-706BD57F01A5}" srcOrd="2" destOrd="0" parTransId="{7B36E48B-132B-49AA-899E-3ACB86E5CD77}" sibTransId="{97675F2C-9F58-44FB-8DB6-5F350C105349}"/>
    <dgm:cxn modelId="{B40A87DB-5CE2-4C06-9199-5EDFA5A41A5D}" type="presOf" srcId="{F06C1895-80A9-43F9-A421-EF40A3C9B84D}" destId="{697CBCAD-E6F9-472D-8033-FEF2BDD051C1}" srcOrd="0" destOrd="0" presId="urn:microsoft.com/office/officeart/2018/5/layout/IconCircleLabelList"/>
    <dgm:cxn modelId="{5CA0B3FA-2F64-47AC-9FDE-3812544FAAD6}" type="presOf" srcId="{821B5AF4-896A-4CA1-A98A-4ED74E712FFA}" destId="{48086AF9-62C1-4A0A-8272-7FF56D801F29}" srcOrd="0" destOrd="0" presId="urn:microsoft.com/office/officeart/2018/5/layout/IconCircleLabelList"/>
    <dgm:cxn modelId="{111CC391-B53B-4601-8E00-F045DDFD1EEE}" type="presParOf" srcId="{697CBCAD-E6F9-472D-8033-FEF2BDD051C1}" destId="{BC3A38AF-C3F8-4017-8A78-21BF66A36987}" srcOrd="0" destOrd="0" presId="urn:microsoft.com/office/officeart/2018/5/layout/IconCircleLabelList"/>
    <dgm:cxn modelId="{22367630-4E0A-489A-AB20-17AD282C1F4A}" type="presParOf" srcId="{BC3A38AF-C3F8-4017-8A78-21BF66A36987}" destId="{84EED1BC-63BD-495E-AC80-B7E39B32378D}" srcOrd="0" destOrd="0" presId="urn:microsoft.com/office/officeart/2018/5/layout/IconCircleLabelList"/>
    <dgm:cxn modelId="{CF4ADD3E-2768-46D8-B80D-41FFBCD55C23}" type="presParOf" srcId="{BC3A38AF-C3F8-4017-8A78-21BF66A36987}" destId="{8281DE05-F9B7-4E86-8C15-8774B53B9B54}" srcOrd="1" destOrd="0" presId="urn:microsoft.com/office/officeart/2018/5/layout/IconCircleLabelList"/>
    <dgm:cxn modelId="{70E3D1D7-85F0-40EC-9310-F85F4F9C0D9F}" type="presParOf" srcId="{BC3A38AF-C3F8-4017-8A78-21BF66A36987}" destId="{5EF9753E-2764-433E-824F-2BD9368F9804}" srcOrd="2" destOrd="0" presId="urn:microsoft.com/office/officeart/2018/5/layout/IconCircleLabelList"/>
    <dgm:cxn modelId="{3ECD39E1-80EF-4B17-813A-BAF8B5D53B71}" type="presParOf" srcId="{BC3A38AF-C3F8-4017-8A78-21BF66A36987}" destId="{A4B82DF0-EF16-4CE6-BB52-9AE7DD5743B3}" srcOrd="3" destOrd="0" presId="urn:microsoft.com/office/officeart/2018/5/layout/IconCircleLabelList"/>
    <dgm:cxn modelId="{5EA7CD5D-7B42-47B3-9DC8-5BCF5D487399}" type="presParOf" srcId="{697CBCAD-E6F9-472D-8033-FEF2BDD051C1}" destId="{2B2A4863-8B23-452E-9E40-E78B60F84996}" srcOrd="1" destOrd="0" presId="urn:microsoft.com/office/officeart/2018/5/layout/IconCircleLabelList"/>
    <dgm:cxn modelId="{018C47C9-F36F-4964-86EF-43690F8DC948}" type="presParOf" srcId="{697CBCAD-E6F9-472D-8033-FEF2BDD051C1}" destId="{A1D5D741-B684-4524-8B1A-F6DAA5B4E756}" srcOrd="2" destOrd="0" presId="urn:microsoft.com/office/officeart/2018/5/layout/IconCircleLabelList"/>
    <dgm:cxn modelId="{B21CF80B-E22D-4B49-9DBD-1D9073D00818}" type="presParOf" srcId="{A1D5D741-B684-4524-8B1A-F6DAA5B4E756}" destId="{96E7CF91-7D95-46C2-A7E0-64F503ADDBA7}" srcOrd="0" destOrd="0" presId="urn:microsoft.com/office/officeart/2018/5/layout/IconCircleLabelList"/>
    <dgm:cxn modelId="{9190F773-E681-48D5-8855-038466B01126}" type="presParOf" srcId="{A1D5D741-B684-4524-8B1A-F6DAA5B4E756}" destId="{2A34C71D-DA26-429E-B507-20FD971D3AD6}" srcOrd="1" destOrd="0" presId="urn:microsoft.com/office/officeart/2018/5/layout/IconCircleLabelList"/>
    <dgm:cxn modelId="{4079B359-D068-46D4-9B98-EB068DC4BE9A}" type="presParOf" srcId="{A1D5D741-B684-4524-8B1A-F6DAA5B4E756}" destId="{E231CC39-EA26-4101-A9D2-EF16E3D6F93B}" srcOrd="2" destOrd="0" presId="urn:microsoft.com/office/officeart/2018/5/layout/IconCircleLabelList"/>
    <dgm:cxn modelId="{B9145532-4DA6-4C97-95A7-97E3A8BC8F21}" type="presParOf" srcId="{A1D5D741-B684-4524-8B1A-F6DAA5B4E756}" destId="{48086AF9-62C1-4A0A-8272-7FF56D801F29}" srcOrd="3" destOrd="0" presId="urn:microsoft.com/office/officeart/2018/5/layout/IconCircleLabelList"/>
    <dgm:cxn modelId="{7BF3F955-3251-4824-BC4E-BEA665E4C2A4}" type="presParOf" srcId="{697CBCAD-E6F9-472D-8033-FEF2BDD051C1}" destId="{1360380C-E9A8-400C-B30E-898FD0EF2BF8}" srcOrd="3" destOrd="0" presId="urn:microsoft.com/office/officeart/2018/5/layout/IconCircleLabelList"/>
    <dgm:cxn modelId="{F36C07B9-A3FC-481A-88FC-CA3E18243F53}" type="presParOf" srcId="{697CBCAD-E6F9-472D-8033-FEF2BDD051C1}" destId="{55FFADBE-B850-4965-9663-3D4B7AFDDCCB}" srcOrd="4" destOrd="0" presId="urn:microsoft.com/office/officeart/2018/5/layout/IconCircleLabelList"/>
    <dgm:cxn modelId="{8FE18D0D-8E7A-4C98-94E5-0CF360018AEA}" type="presParOf" srcId="{55FFADBE-B850-4965-9663-3D4B7AFDDCCB}" destId="{156D42D3-8DBF-432F-9C48-C63D5F01B6DE}" srcOrd="0" destOrd="0" presId="urn:microsoft.com/office/officeart/2018/5/layout/IconCircleLabelList"/>
    <dgm:cxn modelId="{99C1B27E-5C59-40FD-A33E-EF3DCF6E694E}" type="presParOf" srcId="{55FFADBE-B850-4965-9663-3D4B7AFDDCCB}" destId="{8811D9E8-77BB-445A-9553-12A7852765D0}" srcOrd="1" destOrd="0" presId="urn:microsoft.com/office/officeart/2018/5/layout/IconCircleLabelList"/>
    <dgm:cxn modelId="{DCC69E40-57C3-4218-974A-57C6B956413F}" type="presParOf" srcId="{55FFADBE-B850-4965-9663-3D4B7AFDDCCB}" destId="{4F5F01D6-772A-4DE7-994E-57098A7540B1}" srcOrd="2" destOrd="0" presId="urn:microsoft.com/office/officeart/2018/5/layout/IconCircleLabelList"/>
    <dgm:cxn modelId="{A6D645E2-3931-4977-896C-C1FFCA7C2E9A}" type="presParOf" srcId="{55FFADBE-B850-4965-9663-3D4B7AFDDCCB}" destId="{6246E14B-C8FF-42EE-9668-1E04506B724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A499D2-4381-41A1-94B2-9A1463FB8D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43B0C35-3831-4803-8BF8-D17A23D0C4F4}">
      <dgm:prSet/>
      <dgm:spPr/>
      <dgm:t>
        <a:bodyPr/>
        <a:lstStyle/>
        <a:p>
          <a:r>
            <a:rPr lang="en-US"/>
            <a:t>Data is imbalanced with a few categories such as 5 star hotels only having a few records</a:t>
          </a:r>
        </a:p>
      </dgm:t>
    </dgm:pt>
    <dgm:pt modelId="{D43CCD6A-4B03-4511-B13C-9A99F710B43F}" type="parTrans" cxnId="{E9B1F3EB-BD20-4C68-B210-9C66E54C9723}">
      <dgm:prSet/>
      <dgm:spPr/>
      <dgm:t>
        <a:bodyPr/>
        <a:lstStyle/>
        <a:p>
          <a:endParaRPr lang="en-US"/>
        </a:p>
      </dgm:t>
    </dgm:pt>
    <dgm:pt modelId="{E8C98916-8C60-4896-AED5-8FBAAF5675BB}" type="sibTrans" cxnId="{E9B1F3EB-BD20-4C68-B210-9C66E54C9723}">
      <dgm:prSet/>
      <dgm:spPr/>
      <dgm:t>
        <a:bodyPr/>
        <a:lstStyle/>
        <a:p>
          <a:endParaRPr lang="en-US"/>
        </a:p>
      </dgm:t>
    </dgm:pt>
    <dgm:pt modelId="{8A7A9631-55C6-4FDD-8EA6-EE034E172844}">
      <dgm:prSet/>
      <dgm:spPr/>
      <dgm:t>
        <a:bodyPr/>
        <a:lstStyle/>
        <a:p>
          <a:r>
            <a:rPr lang="en-US"/>
            <a:t>Problem with imbalanced data is that it produces biased predictions</a:t>
          </a:r>
        </a:p>
      </dgm:t>
    </dgm:pt>
    <dgm:pt modelId="{04525988-FF6E-4383-B76B-F8BFA3601A1A}" type="parTrans" cxnId="{E3E94A98-2583-4D35-8FF0-6E7D71925259}">
      <dgm:prSet/>
      <dgm:spPr/>
      <dgm:t>
        <a:bodyPr/>
        <a:lstStyle/>
        <a:p>
          <a:endParaRPr lang="en-US"/>
        </a:p>
      </dgm:t>
    </dgm:pt>
    <dgm:pt modelId="{EC6A0F19-35D8-4927-AFC4-AB39E5C7FB03}" type="sibTrans" cxnId="{E3E94A98-2583-4D35-8FF0-6E7D71925259}">
      <dgm:prSet/>
      <dgm:spPr/>
      <dgm:t>
        <a:bodyPr/>
        <a:lstStyle/>
        <a:p>
          <a:endParaRPr lang="en-US"/>
        </a:p>
      </dgm:t>
    </dgm:pt>
    <dgm:pt modelId="{3C1A287D-B062-456A-ADF2-0F69E14CC6FA}">
      <dgm:prSet/>
      <dgm:spPr/>
      <dgm:t>
        <a:bodyPr/>
        <a:lstStyle/>
        <a:p>
          <a:r>
            <a:rPr lang="en-US"/>
            <a:t>SMOTE will help multiply an instance by a random n amount to help account for the difference between neighboring incidents</a:t>
          </a:r>
        </a:p>
      </dgm:t>
    </dgm:pt>
    <dgm:pt modelId="{BE106461-C981-40AE-A51D-951737B2943B}" type="parTrans" cxnId="{0A7D5E73-064E-4DCA-9DED-2DAD81DEAAB6}">
      <dgm:prSet/>
      <dgm:spPr/>
      <dgm:t>
        <a:bodyPr/>
        <a:lstStyle/>
        <a:p>
          <a:endParaRPr lang="en-US"/>
        </a:p>
      </dgm:t>
    </dgm:pt>
    <dgm:pt modelId="{6B9E43E1-906F-4E1A-90F2-5B75CC403878}" type="sibTrans" cxnId="{0A7D5E73-064E-4DCA-9DED-2DAD81DEAAB6}">
      <dgm:prSet/>
      <dgm:spPr/>
      <dgm:t>
        <a:bodyPr/>
        <a:lstStyle/>
        <a:p>
          <a:endParaRPr lang="en-US"/>
        </a:p>
      </dgm:t>
    </dgm:pt>
    <dgm:pt modelId="{2188F919-95CE-4248-9172-DB98DE37C808}" type="pres">
      <dgm:prSet presAssocID="{52A499D2-4381-41A1-94B2-9A1463FB8DCE}" presName="linear" presStyleCnt="0">
        <dgm:presLayoutVars>
          <dgm:animLvl val="lvl"/>
          <dgm:resizeHandles val="exact"/>
        </dgm:presLayoutVars>
      </dgm:prSet>
      <dgm:spPr/>
    </dgm:pt>
    <dgm:pt modelId="{37CAB823-FB24-FB45-AAA5-D020A0F99027}" type="pres">
      <dgm:prSet presAssocID="{E43B0C35-3831-4803-8BF8-D17A23D0C4F4}" presName="parentText" presStyleLbl="node1" presStyleIdx="0" presStyleCnt="3">
        <dgm:presLayoutVars>
          <dgm:chMax val="0"/>
          <dgm:bulletEnabled val="1"/>
        </dgm:presLayoutVars>
      </dgm:prSet>
      <dgm:spPr/>
    </dgm:pt>
    <dgm:pt modelId="{0843A70C-4275-CF49-AED5-2FC2EB9FA89F}" type="pres">
      <dgm:prSet presAssocID="{E8C98916-8C60-4896-AED5-8FBAAF5675BB}" presName="spacer" presStyleCnt="0"/>
      <dgm:spPr/>
    </dgm:pt>
    <dgm:pt modelId="{6BA2B28F-A2BA-084B-9446-56C3303C2231}" type="pres">
      <dgm:prSet presAssocID="{8A7A9631-55C6-4FDD-8EA6-EE034E172844}" presName="parentText" presStyleLbl="node1" presStyleIdx="1" presStyleCnt="3">
        <dgm:presLayoutVars>
          <dgm:chMax val="0"/>
          <dgm:bulletEnabled val="1"/>
        </dgm:presLayoutVars>
      </dgm:prSet>
      <dgm:spPr/>
    </dgm:pt>
    <dgm:pt modelId="{AD1DCC7C-A4CD-E54C-AEF0-0D9C444A7E72}" type="pres">
      <dgm:prSet presAssocID="{EC6A0F19-35D8-4927-AFC4-AB39E5C7FB03}" presName="spacer" presStyleCnt="0"/>
      <dgm:spPr/>
    </dgm:pt>
    <dgm:pt modelId="{3838351E-0CB5-CE4F-9A5E-0CF1BE3D30E9}" type="pres">
      <dgm:prSet presAssocID="{3C1A287D-B062-456A-ADF2-0F69E14CC6FA}" presName="parentText" presStyleLbl="node1" presStyleIdx="2" presStyleCnt="3">
        <dgm:presLayoutVars>
          <dgm:chMax val="0"/>
          <dgm:bulletEnabled val="1"/>
        </dgm:presLayoutVars>
      </dgm:prSet>
      <dgm:spPr/>
    </dgm:pt>
  </dgm:ptLst>
  <dgm:cxnLst>
    <dgm:cxn modelId="{F8B89311-3025-E948-BEDC-2795F2CF7D29}" type="presOf" srcId="{8A7A9631-55C6-4FDD-8EA6-EE034E172844}" destId="{6BA2B28F-A2BA-084B-9446-56C3303C2231}" srcOrd="0" destOrd="0" presId="urn:microsoft.com/office/officeart/2005/8/layout/vList2"/>
    <dgm:cxn modelId="{0A7D5E73-064E-4DCA-9DED-2DAD81DEAAB6}" srcId="{52A499D2-4381-41A1-94B2-9A1463FB8DCE}" destId="{3C1A287D-B062-456A-ADF2-0F69E14CC6FA}" srcOrd="2" destOrd="0" parTransId="{BE106461-C981-40AE-A51D-951737B2943B}" sibTransId="{6B9E43E1-906F-4E1A-90F2-5B75CC403878}"/>
    <dgm:cxn modelId="{1E79DE81-5A1D-5543-8E58-C28DDB0C753A}" type="presOf" srcId="{52A499D2-4381-41A1-94B2-9A1463FB8DCE}" destId="{2188F919-95CE-4248-9172-DB98DE37C808}" srcOrd="0" destOrd="0" presId="urn:microsoft.com/office/officeart/2005/8/layout/vList2"/>
    <dgm:cxn modelId="{12F9B084-F289-6246-9B1D-51EB52FDFD38}" type="presOf" srcId="{3C1A287D-B062-456A-ADF2-0F69E14CC6FA}" destId="{3838351E-0CB5-CE4F-9A5E-0CF1BE3D30E9}" srcOrd="0" destOrd="0" presId="urn:microsoft.com/office/officeart/2005/8/layout/vList2"/>
    <dgm:cxn modelId="{E3E94A98-2583-4D35-8FF0-6E7D71925259}" srcId="{52A499D2-4381-41A1-94B2-9A1463FB8DCE}" destId="{8A7A9631-55C6-4FDD-8EA6-EE034E172844}" srcOrd="1" destOrd="0" parTransId="{04525988-FF6E-4383-B76B-F8BFA3601A1A}" sibTransId="{EC6A0F19-35D8-4927-AFC4-AB39E5C7FB03}"/>
    <dgm:cxn modelId="{E9B1F3EB-BD20-4C68-B210-9C66E54C9723}" srcId="{52A499D2-4381-41A1-94B2-9A1463FB8DCE}" destId="{E43B0C35-3831-4803-8BF8-D17A23D0C4F4}" srcOrd="0" destOrd="0" parTransId="{D43CCD6A-4B03-4511-B13C-9A99F710B43F}" sibTransId="{E8C98916-8C60-4896-AED5-8FBAAF5675BB}"/>
    <dgm:cxn modelId="{897A67F4-F5DD-E740-A344-AED34797F3B6}" type="presOf" srcId="{E43B0C35-3831-4803-8BF8-D17A23D0C4F4}" destId="{37CAB823-FB24-FB45-AAA5-D020A0F99027}" srcOrd="0" destOrd="0" presId="urn:microsoft.com/office/officeart/2005/8/layout/vList2"/>
    <dgm:cxn modelId="{8B6E3FEF-30F1-844A-AF0E-D23644C604EC}" type="presParOf" srcId="{2188F919-95CE-4248-9172-DB98DE37C808}" destId="{37CAB823-FB24-FB45-AAA5-D020A0F99027}" srcOrd="0" destOrd="0" presId="urn:microsoft.com/office/officeart/2005/8/layout/vList2"/>
    <dgm:cxn modelId="{CB41440A-8732-574F-8874-5D1BCECD7ACC}" type="presParOf" srcId="{2188F919-95CE-4248-9172-DB98DE37C808}" destId="{0843A70C-4275-CF49-AED5-2FC2EB9FA89F}" srcOrd="1" destOrd="0" presId="urn:microsoft.com/office/officeart/2005/8/layout/vList2"/>
    <dgm:cxn modelId="{310854EE-8FF9-C34E-AA06-98B83C027CA3}" type="presParOf" srcId="{2188F919-95CE-4248-9172-DB98DE37C808}" destId="{6BA2B28F-A2BA-084B-9446-56C3303C2231}" srcOrd="2" destOrd="0" presId="urn:microsoft.com/office/officeart/2005/8/layout/vList2"/>
    <dgm:cxn modelId="{D2C8DC67-2569-DD48-8E2C-4E57D8D101C2}" type="presParOf" srcId="{2188F919-95CE-4248-9172-DB98DE37C808}" destId="{AD1DCC7C-A4CD-E54C-AEF0-0D9C444A7E72}" srcOrd="3" destOrd="0" presId="urn:microsoft.com/office/officeart/2005/8/layout/vList2"/>
    <dgm:cxn modelId="{0B3FE468-E899-E449-8CBF-C334FB05D25C}" type="presParOf" srcId="{2188F919-95CE-4248-9172-DB98DE37C808}" destId="{3838351E-0CB5-CE4F-9A5E-0CF1BE3D30E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329A7C-B9A8-40DA-A5E5-49CCE0C33F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581D12-944B-44B1-8DD2-2A87D5C89469}">
      <dgm:prSet custT="1"/>
      <dgm:spPr/>
      <dgm:t>
        <a:bodyPr/>
        <a:lstStyle/>
        <a:p>
          <a:pPr>
            <a:lnSpc>
              <a:spcPct val="100000"/>
            </a:lnSpc>
          </a:pPr>
          <a:r>
            <a:rPr lang="en-US" sz="2000" dirty="0"/>
            <a:t>Supervised, non-parametric learning method that is used for classification</a:t>
          </a:r>
        </a:p>
      </dgm:t>
    </dgm:pt>
    <dgm:pt modelId="{C6BC251A-2DE3-4566-A84B-D619E36A3B57}" type="parTrans" cxnId="{43855A99-D6E5-4694-9256-35325A91A67E}">
      <dgm:prSet/>
      <dgm:spPr/>
      <dgm:t>
        <a:bodyPr/>
        <a:lstStyle/>
        <a:p>
          <a:endParaRPr lang="en-US"/>
        </a:p>
      </dgm:t>
    </dgm:pt>
    <dgm:pt modelId="{216A42C7-3D8E-410B-B3D9-71A64BA7563F}" type="sibTrans" cxnId="{43855A99-D6E5-4694-9256-35325A91A67E}">
      <dgm:prSet/>
      <dgm:spPr/>
      <dgm:t>
        <a:bodyPr/>
        <a:lstStyle/>
        <a:p>
          <a:endParaRPr lang="en-US"/>
        </a:p>
      </dgm:t>
    </dgm:pt>
    <dgm:pt modelId="{34873CB3-27AC-46DF-82F6-4A05912AB39D}">
      <dgm:prSet custT="1"/>
      <dgm:spPr/>
      <dgm:t>
        <a:bodyPr/>
        <a:lstStyle/>
        <a:p>
          <a:pPr>
            <a:lnSpc>
              <a:spcPct val="100000"/>
            </a:lnSpc>
          </a:pPr>
          <a:r>
            <a:rPr lang="en-US" sz="2000" dirty="0"/>
            <a:t>Helps create a model that is inferred from the data features by predicting the value of a selected variable through simple decision rules</a:t>
          </a:r>
        </a:p>
      </dgm:t>
    </dgm:pt>
    <dgm:pt modelId="{2A0DDBAE-EBB1-415F-94DF-2881E0C4A77A}" type="parTrans" cxnId="{036E3003-3411-4711-9AF5-3D4B6E35F958}">
      <dgm:prSet/>
      <dgm:spPr/>
      <dgm:t>
        <a:bodyPr/>
        <a:lstStyle/>
        <a:p>
          <a:endParaRPr lang="en-US"/>
        </a:p>
      </dgm:t>
    </dgm:pt>
    <dgm:pt modelId="{8FE332A3-14DA-448E-9FA3-C7026C400509}" type="sibTrans" cxnId="{036E3003-3411-4711-9AF5-3D4B6E35F958}">
      <dgm:prSet/>
      <dgm:spPr/>
      <dgm:t>
        <a:bodyPr/>
        <a:lstStyle/>
        <a:p>
          <a:endParaRPr lang="en-US"/>
        </a:p>
      </dgm:t>
    </dgm:pt>
    <dgm:pt modelId="{B2D771BE-71E5-7F4A-BF71-0E16FDE58757}">
      <dgm:prSet custT="1"/>
      <dgm:spPr/>
      <dgm:t>
        <a:bodyPr/>
        <a:lstStyle/>
        <a:p>
          <a:pPr>
            <a:lnSpc>
              <a:spcPct val="100000"/>
            </a:lnSpc>
          </a:pPr>
          <a:r>
            <a:rPr lang="en-US" sz="2000" dirty="0"/>
            <a:t>Will use recall over precision as hotels will want want to know which customers will ultimately cancel their orders</a:t>
          </a:r>
        </a:p>
      </dgm:t>
    </dgm:pt>
    <dgm:pt modelId="{95461777-8440-354F-A92B-87BDC4000D95}" type="parTrans" cxnId="{76F30397-675D-BC42-BB8C-722444007956}">
      <dgm:prSet/>
      <dgm:spPr/>
      <dgm:t>
        <a:bodyPr/>
        <a:lstStyle/>
        <a:p>
          <a:endParaRPr lang="en-US"/>
        </a:p>
      </dgm:t>
    </dgm:pt>
    <dgm:pt modelId="{FAC40A56-4E7D-6349-9E6D-BDB074D72541}" type="sibTrans" cxnId="{76F30397-675D-BC42-BB8C-722444007956}">
      <dgm:prSet/>
      <dgm:spPr/>
      <dgm:t>
        <a:bodyPr/>
        <a:lstStyle/>
        <a:p>
          <a:endParaRPr lang="en-US"/>
        </a:p>
      </dgm:t>
    </dgm:pt>
    <dgm:pt modelId="{59F6B7BA-6520-3146-9B4A-88648105E1FB}">
      <dgm:prSet custT="1"/>
      <dgm:spPr/>
      <dgm:t>
        <a:bodyPr/>
        <a:lstStyle/>
        <a:p>
          <a:pPr>
            <a:lnSpc>
              <a:spcPct val="100000"/>
            </a:lnSpc>
          </a:pPr>
          <a:r>
            <a:rPr lang="en-US" sz="2000" dirty="0"/>
            <a:t>With a recall score 0.66, my model could be better, but it's usable</a:t>
          </a:r>
        </a:p>
      </dgm:t>
    </dgm:pt>
    <dgm:pt modelId="{26333B15-CC31-CD4E-BACD-6C4951675DF4}" type="parTrans" cxnId="{42C40BCB-0900-B548-98B7-E5B8876DF22A}">
      <dgm:prSet/>
      <dgm:spPr/>
      <dgm:t>
        <a:bodyPr/>
        <a:lstStyle/>
        <a:p>
          <a:endParaRPr lang="en-US"/>
        </a:p>
      </dgm:t>
    </dgm:pt>
    <dgm:pt modelId="{24F93768-9B1F-4A40-8F33-A4F1C0DF8B78}" type="sibTrans" cxnId="{42C40BCB-0900-B548-98B7-E5B8876DF22A}">
      <dgm:prSet/>
      <dgm:spPr/>
      <dgm:t>
        <a:bodyPr/>
        <a:lstStyle/>
        <a:p>
          <a:endParaRPr lang="en-US"/>
        </a:p>
      </dgm:t>
    </dgm:pt>
    <dgm:pt modelId="{21B4AF1C-3DE3-4C4E-BA5B-89CC7C8CB5A5}" type="pres">
      <dgm:prSet presAssocID="{B5329A7C-B9A8-40DA-A5E5-49CCE0C33F54}" presName="root" presStyleCnt="0">
        <dgm:presLayoutVars>
          <dgm:dir/>
          <dgm:resizeHandles val="exact"/>
        </dgm:presLayoutVars>
      </dgm:prSet>
      <dgm:spPr/>
    </dgm:pt>
    <dgm:pt modelId="{022A917C-8688-47CD-B295-197D89BB5CF0}" type="pres">
      <dgm:prSet presAssocID="{0F581D12-944B-44B1-8DD2-2A87D5C89469}" presName="compNode" presStyleCnt="0"/>
      <dgm:spPr/>
    </dgm:pt>
    <dgm:pt modelId="{ED251D50-D481-482C-A25A-D0397AA2D8DD}" type="pres">
      <dgm:prSet presAssocID="{0F581D12-944B-44B1-8DD2-2A87D5C89469}" presName="bgRect" presStyleLbl="bgShp" presStyleIdx="0" presStyleCnt="4" custLinFactNeighborX="4088" custLinFactNeighborY="-84164"/>
      <dgm:spPr/>
    </dgm:pt>
    <dgm:pt modelId="{1FD4C46D-A230-4FFB-A0FE-33C01514043F}" type="pres">
      <dgm:prSet presAssocID="{0F581D12-944B-44B1-8DD2-2A87D5C8946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A582921D-13C9-432F-9745-25051030C930}" type="pres">
      <dgm:prSet presAssocID="{0F581D12-944B-44B1-8DD2-2A87D5C89469}" presName="spaceRect" presStyleCnt="0"/>
      <dgm:spPr/>
    </dgm:pt>
    <dgm:pt modelId="{F4AC8C33-022A-4945-B281-CF17D6BF7B78}" type="pres">
      <dgm:prSet presAssocID="{0F581D12-944B-44B1-8DD2-2A87D5C89469}" presName="parTx" presStyleLbl="revTx" presStyleIdx="0" presStyleCnt="4">
        <dgm:presLayoutVars>
          <dgm:chMax val="0"/>
          <dgm:chPref val="0"/>
        </dgm:presLayoutVars>
      </dgm:prSet>
      <dgm:spPr/>
    </dgm:pt>
    <dgm:pt modelId="{28291490-20F0-4589-9C49-29B0CA578228}" type="pres">
      <dgm:prSet presAssocID="{216A42C7-3D8E-410B-B3D9-71A64BA7563F}" presName="sibTrans" presStyleCnt="0"/>
      <dgm:spPr/>
    </dgm:pt>
    <dgm:pt modelId="{2DB1DBDF-ED20-4719-83D3-CB9D890A1944}" type="pres">
      <dgm:prSet presAssocID="{34873CB3-27AC-46DF-82F6-4A05912AB39D}" presName="compNode" presStyleCnt="0"/>
      <dgm:spPr/>
    </dgm:pt>
    <dgm:pt modelId="{5B8EFA0A-EE80-4EE6-898F-8A689693DCA4}" type="pres">
      <dgm:prSet presAssocID="{34873CB3-27AC-46DF-82F6-4A05912AB39D}" presName="bgRect" presStyleLbl="bgShp" presStyleIdx="1" presStyleCnt="4"/>
      <dgm:spPr/>
    </dgm:pt>
    <dgm:pt modelId="{9A539FA2-B722-4603-BF5D-4BF698E9B4C4}" type="pres">
      <dgm:prSet presAssocID="{34873CB3-27AC-46DF-82F6-4A05912AB39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FC5FBD8-C40B-45E4-88AA-496FE0198DBA}" type="pres">
      <dgm:prSet presAssocID="{34873CB3-27AC-46DF-82F6-4A05912AB39D}" presName="spaceRect" presStyleCnt="0"/>
      <dgm:spPr/>
    </dgm:pt>
    <dgm:pt modelId="{0A238AF8-E905-432C-AD80-A49E1B1A2A8E}" type="pres">
      <dgm:prSet presAssocID="{34873CB3-27AC-46DF-82F6-4A05912AB39D}" presName="parTx" presStyleLbl="revTx" presStyleIdx="1" presStyleCnt="4">
        <dgm:presLayoutVars>
          <dgm:chMax val="0"/>
          <dgm:chPref val="0"/>
        </dgm:presLayoutVars>
      </dgm:prSet>
      <dgm:spPr/>
    </dgm:pt>
    <dgm:pt modelId="{462AB7C6-2082-C24C-B1EE-0D3054810A79}" type="pres">
      <dgm:prSet presAssocID="{8FE332A3-14DA-448E-9FA3-C7026C400509}" presName="sibTrans" presStyleCnt="0"/>
      <dgm:spPr/>
    </dgm:pt>
    <dgm:pt modelId="{ACB3DD36-9BCE-D842-8103-18136990363D}" type="pres">
      <dgm:prSet presAssocID="{B2D771BE-71E5-7F4A-BF71-0E16FDE58757}" presName="compNode" presStyleCnt="0"/>
      <dgm:spPr/>
    </dgm:pt>
    <dgm:pt modelId="{63C09747-14C3-ED4D-AEF7-27D95D5900DF}" type="pres">
      <dgm:prSet presAssocID="{B2D771BE-71E5-7F4A-BF71-0E16FDE58757}" presName="bgRect" presStyleLbl="bgShp" presStyleIdx="2" presStyleCnt="4"/>
      <dgm:spPr/>
    </dgm:pt>
    <dgm:pt modelId="{FD44AF7E-A211-C64B-9D05-266D2143188A}" type="pres">
      <dgm:prSet presAssocID="{B2D771BE-71E5-7F4A-BF71-0E16FDE5875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l="-22000" r="-22000"/>
          </a:stretch>
        </a:blipFill>
      </dgm:spPr>
    </dgm:pt>
    <dgm:pt modelId="{03EC47C7-235A-5648-9CE7-1BB9C0CB19DD}" type="pres">
      <dgm:prSet presAssocID="{B2D771BE-71E5-7F4A-BF71-0E16FDE58757}" presName="spaceRect" presStyleCnt="0"/>
      <dgm:spPr/>
    </dgm:pt>
    <dgm:pt modelId="{22FF0878-4D4B-044F-9645-2DF67C5EAA96}" type="pres">
      <dgm:prSet presAssocID="{B2D771BE-71E5-7F4A-BF71-0E16FDE58757}" presName="parTx" presStyleLbl="revTx" presStyleIdx="2" presStyleCnt="4">
        <dgm:presLayoutVars>
          <dgm:chMax val="0"/>
          <dgm:chPref val="0"/>
        </dgm:presLayoutVars>
      </dgm:prSet>
      <dgm:spPr/>
    </dgm:pt>
    <dgm:pt modelId="{B1AD603C-6C96-6A4C-94F1-D54CA8F919AD}" type="pres">
      <dgm:prSet presAssocID="{FAC40A56-4E7D-6349-9E6D-BDB074D72541}" presName="sibTrans" presStyleCnt="0"/>
      <dgm:spPr/>
    </dgm:pt>
    <dgm:pt modelId="{32279160-1251-B645-B578-C832A5CA4C93}" type="pres">
      <dgm:prSet presAssocID="{59F6B7BA-6520-3146-9B4A-88648105E1FB}" presName="compNode" presStyleCnt="0"/>
      <dgm:spPr/>
    </dgm:pt>
    <dgm:pt modelId="{855C7E03-B8C6-934B-BDD6-C63EF660777D}" type="pres">
      <dgm:prSet presAssocID="{59F6B7BA-6520-3146-9B4A-88648105E1FB}" presName="bgRect" presStyleLbl="bgShp" presStyleIdx="3" presStyleCnt="4"/>
      <dgm:spPr/>
    </dgm:pt>
    <dgm:pt modelId="{07F415FE-6D02-A643-B4B6-00CDA814EA80}" type="pres">
      <dgm:prSet presAssocID="{59F6B7BA-6520-3146-9B4A-88648105E1FB}"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Lst>
          </a:blip>
          <a:srcRect/>
          <a:stretch>
            <a:fillRect l="-28000" r="-28000"/>
          </a:stretch>
        </a:blipFill>
      </dgm:spPr>
    </dgm:pt>
    <dgm:pt modelId="{7B0E88F3-435C-F844-9BDE-42D00AB3934C}" type="pres">
      <dgm:prSet presAssocID="{59F6B7BA-6520-3146-9B4A-88648105E1FB}" presName="spaceRect" presStyleCnt="0"/>
      <dgm:spPr/>
    </dgm:pt>
    <dgm:pt modelId="{BCBBCC3C-51CE-E242-80EC-DCD71102CD30}" type="pres">
      <dgm:prSet presAssocID="{59F6B7BA-6520-3146-9B4A-88648105E1FB}" presName="parTx" presStyleLbl="revTx" presStyleIdx="3" presStyleCnt="4">
        <dgm:presLayoutVars>
          <dgm:chMax val="0"/>
          <dgm:chPref val="0"/>
        </dgm:presLayoutVars>
      </dgm:prSet>
      <dgm:spPr/>
    </dgm:pt>
  </dgm:ptLst>
  <dgm:cxnLst>
    <dgm:cxn modelId="{036E3003-3411-4711-9AF5-3D4B6E35F958}" srcId="{B5329A7C-B9A8-40DA-A5E5-49CCE0C33F54}" destId="{34873CB3-27AC-46DF-82F6-4A05912AB39D}" srcOrd="1" destOrd="0" parTransId="{2A0DDBAE-EBB1-415F-94DF-2881E0C4A77A}" sibTransId="{8FE332A3-14DA-448E-9FA3-C7026C400509}"/>
    <dgm:cxn modelId="{7353FB23-7329-4029-A3A2-A8BBCF08CCA7}" type="presOf" srcId="{34873CB3-27AC-46DF-82F6-4A05912AB39D}" destId="{0A238AF8-E905-432C-AD80-A49E1B1A2A8E}" srcOrd="0" destOrd="0" presId="urn:microsoft.com/office/officeart/2018/2/layout/IconVerticalSolidList"/>
    <dgm:cxn modelId="{68177F8C-F907-D144-8841-90AF48D00D6B}" type="presOf" srcId="{B2D771BE-71E5-7F4A-BF71-0E16FDE58757}" destId="{22FF0878-4D4B-044F-9645-2DF67C5EAA96}" srcOrd="0" destOrd="0" presId="urn:microsoft.com/office/officeart/2018/2/layout/IconVerticalSolidList"/>
    <dgm:cxn modelId="{76F30397-675D-BC42-BB8C-722444007956}" srcId="{B5329A7C-B9A8-40DA-A5E5-49CCE0C33F54}" destId="{B2D771BE-71E5-7F4A-BF71-0E16FDE58757}" srcOrd="2" destOrd="0" parTransId="{95461777-8440-354F-A92B-87BDC4000D95}" sibTransId="{FAC40A56-4E7D-6349-9E6D-BDB074D72541}"/>
    <dgm:cxn modelId="{43855A99-D6E5-4694-9256-35325A91A67E}" srcId="{B5329A7C-B9A8-40DA-A5E5-49CCE0C33F54}" destId="{0F581D12-944B-44B1-8DD2-2A87D5C89469}" srcOrd="0" destOrd="0" parTransId="{C6BC251A-2DE3-4566-A84B-D619E36A3B57}" sibTransId="{216A42C7-3D8E-410B-B3D9-71A64BA7563F}"/>
    <dgm:cxn modelId="{C8A06CCA-EC2C-D64A-9743-2B95BBCE3F98}" type="presOf" srcId="{59F6B7BA-6520-3146-9B4A-88648105E1FB}" destId="{BCBBCC3C-51CE-E242-80EC-DCD71102CD30}" srcOrd="0" destOrd="0" presId="urn:microsoft.com/office/officeart/2018/2/layout/IconVerticalSolidList"/>
    <dgm:cxn modelId="{42C40BCB-0900-B548-98B7-E5B8876DF22A}" srcId="{B5329A7C-B9A8-40DA-A5E5-49CCE0C33F54}" destId="{59F6B7BA-6520-3146-9B4A-88648105E1FB}" srcOrd="3" destOrd="0" parTransId="{26333B15-CC31-CD4E-BACD-6C4951675DF4}" sibTransId="{24F93768-9B1F-4A40-8F33-A4F1C0DF8B78}"/>
    <dgm:cxn modelId="{D7EE29D0-846B-491D-A41D-F877DBA3BF0A}" type="presOf" srcId="{B5329A7C-B9A8-40DA-A5E5-49CCE0C33F54}" destId="{21B4AF1C-3DE3-4C4E-BA5B-89CC7C8CB5A5}" srcOrd="0" destOrd="0" presId="urn:microsoft.com/office/officeart/2018/2/layout/IconVerticalSolidList"/>
    <dgm:cxn modelId="{CE33F9EF-B621-4939-999E-55A04EA14798}" type="presOf" srcId="{0F581D12-944B-44B1-8DD2-2A87D5C89469}" destId="{F4AC8C33-022A-4945-B281-CF17D6BF7B78}" srcOrd="0" destOrd="0" presId="urn:microsoft.com/office/officeart/2018/2/layout/IconVerticalSolidList"/>
    <dgm:cxn modelId="{057527FA-8D20-4F03-BB10-618229E45520}" type="presParOf" srcId="{21B4AF1C-3DE3-4C4E-BA5B-89CC7C8CB5A5}" destId="{022A917C-8688-47CD-B295-197D89BB5CF0}" srcOrd="0" destOrd="0" presId="urn:microsoft.com/office/officeart/2018/2/layout/IconVerticalSolidList"/>
    <dgm:cxn modelId="{0757636D-B9B2-4ACF-9243-328F299F319E}" type="presParOf" srcId="{022A917C-8688-47CD-B295-197D89BB5CF0}" destId="{ED251D50-D481-482C-A25A-D0397AA2D8DD}" srcOrd="0" destOrd="0" presId="urn:microsoft.com/office/officeart/2018/2/layout/IconVerticalSolidList"/>
    <dgm:cxn modelId="{AB3DDA86-75FC-443F-8349-0953CEEE392F}" type="presParOf" srcId="{022A917C-8688-47CD-B295-197D89BB5CF0}" destId="{1FD4C46D-A230-4FFB-A0FE-33C01514043F}" srcOrd="1" destOrd="0" presId="urn:microsoft.com/office/officeart/2018/2/layout/IconVerticalSolidList"/>
    <dgm:cxn modelId="{4F81AD16-BDD1-4C28-8084-BFC27530231B}" type="presParOf" srcId="{022A917C-8688-47CD-B295-197D89BB5CF0}" destId="{A582921D-13C9-432F-9745-25051030C930}" srcOrd="2" destOrd="0" presId="urn:microsoft.com/office/officeart/2018/2/layout/IconVerticalSolidList"/>
    <dgm:cxn modelId="{1DC33C65-EF60-426B-8DC9-4C8CF48CAB30}" type="presParOf" srcId="{022A917C-8688-47CD-B295-197D89BB5CF0}" destId="{F4AC8C33-022A-4945-B281-CF17D6BF7B78}" srcOrd="3" destOrd="0" presId="urn:microsoft.com/office/officeart/2018/2/layout/IconVerticalSolidList"/>
    <dgm:cxn modelId="{6A9AAF45-3215-40C6-8D62-EA6424D257C3}" type="presParOf" srcId="{21B4AF1C-3DE3-4C4E-BA5B-89CC7C8CB5A5}" destId="{28291490-20F0-4589-9C49-29B0CA578228}" srcOrd="1" destOrd="0" presId="urn:microsoft.com/office/officeart/2018/2/layout/IconVerticalSolidList"/>
    <dgm:cxn modelId="{E5CD6301-4380-4AC1-B2E2-F5B5F5FFE8E8}" type="presParOf" srcId="{21B4AF1C-3DE3-4C4E-BA5B-89CC7C8CB5A5}" destId="{2DB1DBDF-ED20-4719-83D3-CB9D890A1944}" srcOrd="2" destOrd="0" presId="urn:microsoft.com/office/officeart/2018/2/layout/IconVerticalSolidList"/>
    <dgm:cxn modelId="{21D6803C-9E40-4457-AE3F-773CBF31CC05}" type="presParOf" srcId="{2DB1DBDF-ED20-4719-83D3-CB9D890A1944}" destId="{5B8EFA0A-EE80-4EE6-898F-8A689693DCA4}" srcOrd="0" destOrd="0" presId="urn:microsoft.com/office/officeart/2018/2/layout/IconVerticalSolidList"/>
    <dgm:cxn modelId="{D85100A3-90AF-4F1D-8D85-983FE7DC7802}" type="presParOf" srcId="{2DB1DBDF-ED20-4719-83D3-CB9D890A1944}" destId="{9A539FA2-B722-4603-BF5D-4BF698E9B4C4}" srcOrd="1" destOrd="0" presId="urn:microsoft.com/office/officeart/2018/2/layout/IconVerticalSolidList"/>
    <dgm:cxn modelId="{F97A6666-D285-4155-B06F-83786FD5650F}" type="presParOf" srcId="{2DB1DBDF-ED20-4719-83D3-CB9D890A1944}" destId="{EFC5FBD8-C40B-45E4-88AA-496FE0198DBA}" srcOrd="2" destOrd="0" presId="urn:microsoft.com/office/officeart/2018/2/layout/IconVerticalSolidList"/>
    <dgm:cxn modelId="{DC4305BF-36CD-4991-B988-7FC8829FF066}" type="presParOf" srcId="{2DB1DBDF-ED20-4719-83D3-CB9D890A1944}" destId="{0A238AF8-E905-432C-AD80-A49E1B1A2A8E}" srcOrd="3" destOrd="0" presId="urn:microsoft.com/office/officeart/2018/2/layout/IconVerticalSolidList"/>
    <dgm:cxn modelId="{263C062F-B34C-0348-9D62-BC31B9223580}" type="presParOf" srcId="{21B4AF1C-3DE3-4C4E-BA5B-89CC7C8CB5A5}" destId="{462AB7C6-2082-C24C-B1EE-0D3054810A79}" srcOrd="3" destOrd="0" presId="urn:microsoft.com/office/officeart/2018/2/layout/IconVerticalSolidList"/>
    <dgm:cxn modelId="{18BC0B84-8285-B847-95FA-3C1F7D4B8011}" type="presParOf" srcId="{21B4AF1C-3DE3-4C4E-BA5B-89CC7C8CB5A5}" destId="{ACB3DD36-9BCE-D842-8103-18136990363D}" srcOrd="4" destOrd="0" presId="urn:microsoft.com/office/officeart/2018/2/layout/IconVerticalSolidList"/>
    <dgm:cxn modelId="{685C393B-1355-E54A-BB23-5DB13E3E4820}" type="presParOf" srcId="{ACB3DD36-9BCE-D842-8103-18136990363D}" destId="{63C09747-14C3-ED4D-AEF7-27D95D5900DF}" srcOrd="0" destOrd="0" presId="urn:microsoft.com/office/officeart/2018/2/layout/IconVerticalSolidList"/>
    <dgm:cxn modelId="{12EB56CF-BD4E-9545-9033-5E1696AF520F}" type="presParOf" srcId="{ACB3DD36-9BCE-D842-8103-18136990363D}" destId="{FD44AF7E-A211-C64B-9D05-266D2143188A}" srcOrd="1" destOrd="0" presId="urn:microsoft.com/office/officeart/2018/2/layout/IconVerticalSolidList"/>
    <dgm:cxn modelId="{B2F8C7DA-6D62-484F-9FE7-8037241F9532}" type="presParOf" srcId="{ACB3DD36-9BCE-D842-8103-18136990363D}" destId="{03EC47C7-235A-5648-9CE7-1BB9C0CB19DD}" srcOrd="2" destOrd="0" presId="urn:microsoft.com/office/officeart/2018/2/layout/IconVerticalSolidList"/>
    <dgm:cxn modelId="{D5AE07B3-87BE-9646-9408-B74EE2E23705}" type="presParOf" srcId="{ACB3DD36-9BCE-D842-8103-18136990363D}" destId="{22FF0878-4D4B-044F-9645-2DF67C5EAA96}" srcOrd="3" destOrd="0" presId="urn:microsoft.com/office/officeart/2018/2/layout/IconVerticalSolidList"/>
    <dgm:cxn modelId="{99CCA381-7350-5C43-AF62-01E6D287B4E0}" type="presParOf" srcId="{21B4AF1C-3DE3-4C4E-BA5B-89CC7C8CB5A5}" destId="{B1AD603C-6C96-6A4C-94F1-D54CA8F919AD}" srcOrd="5" destOrd="0" presId="urn:microsoft.com/office/officeart/2018/2/layout/IconVerticalSolidList"/>
    <dgm:cxn modelId="{C8FB2B39-707D-A546-877E-6E2380087B31}" type="presParOf" srcId="{21B4AF1C-3DE3-4C4E-BA5B-89CC7C8CB5A5}" destId="{32279160-1251-B645-B578-C832A5CA4C93}" srcOrd="6" destOrd="0" presId="urn:microsoft.com/office/officeart/2018/2/layout/IconVerticalSolidList"/>
    <dgm:cxn modelId="{4DD1D93D-581F-E444-B349-19709D504C0A}" type="presParOf" srcId="{32279160-1251-B645-B578-C832A5CA4C93}" destId="{855C7E03-B8C6-934B-BDD6-C63EF660777D}" srcOrd="0" destOrd="0" presId="urn:microsoft.com/office/officeart/2018/2/layout/IconVerticalSolidList"/>
    <dgm:cxn modelId="{37FA8F74-148E-6D4A-9463-D4E3C54BB475}" type="presParOf" srcId="{32279160-1251-B645-B578-C832A5CA4C93}" destId="{07F415FE-6D02-A643-B4B6-00CDA814EA80}" srcOrd="1" destOrd="0" presId="urn:microsoft.com/office/officeart/2018/2/layout/IconVerticalSolidList"/>
    <dgm:cxn modelId="{A57F20D6-F920-4249-9DCE-8E60990DA600}" type="presParOf" srcId="{32279160-1251-B645-B578-C832A5CA4C93}" destId="{7B0E88F3-435C-F844-9BDE-42D00AB3934C}" srcOrd="2" destOrd="0" presId="urn:microsoft.com/office/officeart/2018/2/layout/IconVerticalSolidList"/>
    <dgm:cxn modelId="{76DCCB43-292B-EB48-9500-0AE42FBDE90B}" type="presParOf" srcId="{32279160-1251-B645-B578-C832A5CA4C93}" destId="{BCBBCC3C-51CE-E242-80EC-DCD71102CD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4424E1-DFDC-41A0-9207-12B9AA9C47B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361267E-8842-428F-BA73-8E74234E0E90}">
      <dgm:prSet/>
      <dgm:spPr/>
      <dgm:t>
        <a:bodyPr/>
        <a:lstStyle/>
        <a:p>
          <a:r>
            <a:rPr lang="en-US" dirty="0"/>
            <a:t>Used three machine learning models: Logistic Regression, Random Forest, and Decision Trees</a:t>
          </a:r>
        </a:p>
      </dgm:t>
    </dgm:pt>
    <dgm:pt modelId="{39366162-977E-4B48-BA95-B24A0970B730}" type="parTrans" cxnId="{575F7A32-8E49-4C46-90AC-4720E54E6CFB}">
      <dgm:prSet/>
      <dgm:spPr/>
      <dgm:t>
        <a:bodyPr/>
        <a:lstStyle/>
        <a:p>
          <a:endParaRPr lang="en-US"/>
        </a:p>
      </dgm:t>
    </dgm:pt>
    <dgm:pt modelId="{0A3488FA-C73E-4E37-B279-CBF7596D21B1}" type="sibTrans" cxnId="{575F7A32-8E49-4C46-90AC-4720E54E6CFB}">
      <dgm:prSet/>
      <dgm:spPr/>
      <dgm:t>
        <a:bodyPr/>
        <a:lstStyle/>
        <a:p>
          <a:endParaRPr lang="en-US"/>
        </a:p>
      </dgm:t>
    </dgm:pt>
    <dgm:pt modelId="{CA713C91-9B9C-4571-A66C-145F9817B925}">
      <dgm:prSet/>
      <dgm:spPr/>
      <dgm:t>
        <a:bodyPr/>
        <a:lstStyle/>
        <a:p>
          <a:r>
            <a:rPr lang="en-US" dirty="0"/>
            <a:t>None of them were particularly accurate, but do lend credence on the fact that the number of booked nights, the average user rating, and the room count can help predict and identify future cancellation trends</a:t>
          </a:r>
        </a:p>
      </dgm:t>
    </dgm:pt>
    <dgm:pt modelId="{D050D50D-28E9-46B7-8C62-1CABC54A4A70}" type="parTrans" cxnId="{CD7EAA89-5D65-4A01-A0D7-88A9F9565A80}">
      <dgm:prSet/>
      <dgm:spPr/>
      <dgm:t>
        <a:bodyPr/>
        <a:lstStyle/>
        <a:p>
          <a:endParaRPr lang="en-US"/>
        </a:p>
      </dgm:t>
    </dgm:pt>
    <dgm:pt modelId="{5ABD47EB-FFE5-4491-AB32-2F24DD8A4489}" type="sibTrans" cxnId="{CD7EAA89-5D65-4A01-A0D7-88A9F9565A80}">
      <dgm:prSet/>
      <dgm:spPr/>
      <dgm:t>
        <a:bodyPr/>
        <a:lstStyle/>
        <a:p>
          <a:endParaRPr lang="en-US"/>
        </a:p>
      </dgm:t>
    </dgm:pt>
    <dgm:pt modelId="{E1DC7253-80BC-4E5F-A845-83A57E65E9AC}">
      <dgm:prSet/>
      <dgm:spPr/>
      <dgm:t>
        <a:bodyPr/>
        <a:lstStyle/>
        <a:p>
          <a:r>
            <a:rPr lang="en-US" dirty="0"/>
            <a:t>Accuracy for all 3 models in the 60s, but Logistic Regression was the most accurate with 0.67.</a:t>
          </a:r>
        </a:p>
      </dgm:t>
    </dgm:pt>
    <dgm:pt modelId="{E2D8CEEB-D42F-4647-825C-73BA6ECF9784}" type="parTrans" cxnId="{2A32F54E-51DA-4303-BA0F-07677D7628C1}">
      <dgm:prSet/>
      <dgm:spPr/>
      <dgm:t>
        <a:bodyPr/>
        <a:lstStyle/>
        <a:p>
          <a:endParaRPr lang="en-US"/>
        </a:p>
      </dgm:t>
    </dgm:pt>
    <dgm:pt modelId="{B0A2F9DE-51D3-41A0-ACB0-C992712BBCDB}" type="sibTrans" cxnId="{2A32F54E-51DA-4303-BA0F-07677D7628C1}">
      <dgm:prSet/>
      <dgm:spPr/>
      <dgm:t>
        <a:bodyPr/>
        <a:lstStyle/>
        <a:p>
          <a:endParaRPr lang="en-US"/>
        </a:p>
      </dgm:t>
    </dgm:pt>
    <dgm:pt modelId="{B1561D7A-704E-4BEB-A32E-3F68AF92E7D6}">
      <dgm:prSet/>
      <dgm:spPr/>
      <dgm:t>
        <a:bodyPr/>
        <a:lstStyle/>
        <a:p>
          <a:r>
            <a:rPr lang="en-US"/>
            <a:t>A more accurate model could have been accrued if columns were combined. </a:t>
          </a:r>
        </a:p>
      </dgm:t>
    </dgm:pt>
    <dgm:pt modelId="{98048C9C-F5FD-4650-B3D8-426CE2392C6D}" type="parTrans" cxnId="{5F3402A1-DCDF-4CB3-94C9-129EA36B1C86}">
      <dgm:prSet/>
      <dgm:spPr/>
      <dgm:t>
        <a:bodyPr/>
        <a:lstStyle/>
        <a:p>
          <a:endParaRPr lang="en-US"/>
        </a:p>
      </dgm:t>
    </dgm:pt>
    <dgm:pt modelId="{4B2892C3-3274-48EE-AD5E-20F519CB7438}" type="sibTrans" cxnId="{5F3402A1-DCDF-4CB3-94C9-129EA36B1C86}">
      <dgm:prSet/>
      <dgm:spPr/>
      <dgm:t>
        <a:bodyPr/>
        <a:lstStyle/>
        <a:p>
          <a:endParaRPr lang="en-US"/>
        </a:p>
      </dgm:t>
    </dgm:pt>
    <dgm:pt modelId="{EAB63EFA-661A-FB49-ACF2-6DFB3D44A9F0}" type="pres">
      <dgm:prSet presAssocID="{FC4424E1-DFDC-41A0-9207-12B9AA9C47B6}" presName="linear" presStyleCnt="0">
        <dgm:presLayoutVars>
          <dgm:animLvl val="lvl"/>
          <dgm:resizeHandles val="exact"/>
        </dgm:presLayoutVars>
      </dgm:prSet>
      <dgm:spPr/>
    </dgm:pt>
    <dgm:pt modelId="{CFC36B8B-E4FA-BC45-9834-C5F8D81E5642}" type="pres">
      <dgm:prSet presAssocID="{0361267E-8842-428F-BA73-8E74234E0E90}" presName="parentText" presStyleLbl="node1" presStyleIdx="0" presStyleCnt="4">
        <dgm:presLayoutVars>
          <dgm:chMax val="0"/>
          <dgm:bulletEnabled val="1"/>
        </dgm:presLayoutVars>
      </dgm:prSet>
      <dgm:spPr/>
    </dgm:pt>
    <dgm:pt modelId="{27EC8586-4587-F44C-901A-5E50362A24A0}" type="pres">
      <dgm:prSet presAssocID="{0A3488FA-C73E-4E37-B279-CBF7596D21B1}" presName="spacer" presStyleCnt="0"/>
      <dgm:spPr/>
    </dgm:pt>
    <dgm:pt modelId="{BA3842D6-BA32-504F-B0E4-21C9C39A4BC4}" type="pres">
      <dgm:prSet presAssocID="{CA713C91-9B9C-4571-A66C-145F9817B925}" presName="parentText" presStyleLbl="node1" presStyleIdx="1" presStyleCnt="4">
        <dgm:presLayoutVars>
          <dgm:chMax val="0"/>
          <dgm:bulletEnabled val="1"/>
        </dgm:presLayoutVars>
      </dgm:prSet>
      <dgm:spPr/>
    </dgm:pt>
    <dgm:pt modelId="{2091166D-0410-9C4A-B1BC-49B8DA7E40DC}" type="pres">
      <dgm:prSet presAssocID="{5ABD47EB-FFE5-4491-AB32-2F24DD8A4489}" presName="spacer" presStyleCnt="0"/>
      <dgm:spPr/>
    </dgm:pt>
    <dgm:pt modelId="{6FCFA322-67E7-844B-8410-172FC2BBDD5A}" type="pres">
      <dgm:prSet presAssocID="{E1DC7253-80BC-4E5F-A845-83A57E65E9AC}" presName="parentText" presStyleLbl="node1" presStyleIdx="2" presStyleCnt="4">
        <dgm:presLayoutVars>
          <dgm:chMax val="0"/>
          <dgm:bulletEnabled val="1"/>
        </dgm:presLayoutVars>
      </dgm:prSet>
      <dgm:spPr/>
    </dgm:pt>
    <dgm:pt modelId="{D5682201-33C9-DE47-8ED5-824109980C2A}" type="pres">
      <dgm:prSet presAssocID="{B0A2F9DE-51D3-41A0-ACB0-C992712BBCDB}" presName="spacer" presStyleCnt="0"/>
      <dgm:spPr/>
    </dgm:pt>
    <dgm:pt modelId="{1F0D459A-5780-E54B-A060-A95FA5BC60E6}" type="pres">
      <dgm:prSet presAssocID="{B1561D7A-704E-4BEB-A32E-3F68AF92E7D6}" presName="parentText" presStyleLbl="node1" presStyleIdx="3" presStyleCnt="4">
        <dgm:presLayoutVars>
          <dgm:chMax val="0"/>
          <dgm:bulletEnabled val="1"/>
        </dgm:presLayoutVars>
      </dgm:prSet>
      <dgm:spPr/>
    </dgm:pt>
  </dgm:ptLst>
  <dgm:cxnLst>
    <dgm:cxn modelId="{F35B412A-84C4-1B4F-99FD-002102451138}" type="presOf" srcId="{CA713C91-9B9C-4571-A66C-145F9817B925}" destId="{BA3842D6-BA32-504F-B0E4-21C9C39A4BC4}" srcOrd="0" destOrd="0" presId="urn:microsoft.com/office/officeart/2005/8/layout/vList2"/>
    <dgm:cxn modelId="{575F7A32-8E49-4C46-90AC-4720E54E6CFB}" srcId="{FC4424E1-DFDC-41A0-9207-12B9AA9C47B6}" destId="{0361267E-8842-428F-BA73-8E74234E0E90}" srcOrd="0" destOrd="0" parTransId="{39366162-977E-4B48-BA95-B24A0970B730}" sibTransId="{0A3488FA-C73E-4E37-B279-CBF7596D21B1}"/>
    <dgm:cxn modelId="{2A32F54E-51DA-4303-BA0F-07677D7628C1}" srcId="{FC4424E1-DFDC-41A0-9207-12B9AA9C47B6}" destId="{E1DC7253-80BC-4E5F-A845-83A57E65E9AC}" srcOrd="2" destOrd="0" parTransId="{E2D8CEEB-D42F-4647-825C-73BA6ECF9784}" sibTransId="{B0A2F9DE-51D3-41A0-ACB0-C992712BBCDB}"/>
    <dgm:cxn modelId="{1B1E6967-112A-D040-9F5C-2A624A6A77DD}" type="presOf" srcId="{0361267E-8842-428F-BA73-8E74234E0E90}" destId="{CFC36B8B-E4FA-BC45-9834-C5F8D81E5642}" srcOrd="0" destOrd="0" presId="urn:microsoft.com/office/officeart/2005/8/layout/vList2"/>
    <dgm:cxn modelId="{CD7EAA89-5D65-4A01-A0D7-88A9F9565A80}" srcId="{FC4424E1-DFDC-41A0-9207-12B9AA9C47B6}" destId="{CA713C91-9B9C-4571-A66C-145F9817B925}" srcOrd="1" destOrd="0" parTransId="{D050D50D-28E9-46B7-8C62-1CABC54A4A70}" sibTransId="{5ABD47EB-FFE5-4491-AB32-2F24DD8A4489}"/>
    <dgm:cxn modelId="{96DAB990-216F-AA43-BDD0-EF721DBBF472}" type="presOf" srcId="{E1DC7253-80BC-4E5F-A845-83A57E65E9AC}" destId="{6FCFA322-67E7-844B-8410-172FC2BBDD5A}" srcOrd="0" destOrd="0" presId="urn:microsoft.com/office/officeart/2005/8/layout/vList2"/>
    <dgm:cxn modelId="{5F3402A1-DCDF-4CB3-94C9-129EA36B1C86}" srcId="{FC4424E1-DFDC-41A0-9207-12B9AA9C47B6}" destId="{B1561D7A-704E-4BEB-A32E-3F68AF92E7D6}" srcOrd="3" destOrd="0" parTransId="{98048C9C-F5FD-4650-B3D8-426CE2392C6D}" sibTransId="{4B2892C3-3274-48EE-AD5E-20F519CB7438}"/>
    <dgm:cxn modelId="{CE20FDB3-F527-B846-A7C0-5B10B88116BE}" type="presOf" srcId="{B1561D7A-704E-4BEB-A32E-3F68AF92E7D6}" destId="{1F0D459A-5780-E54B-A060-A95FA5BC60E6}" srcOrd="0" destOrd="0" presId="urn:microsoft.com/office/officeart/2005/8/layout/vList2"/>
    <dgm:cxn modelId="{BC09FBCA-1175-4F41-97E3-09C27B6F8F17}" type="presOf" srcId="{FC4424E1-DFDC-41A0-9207-12B9AA9C47B6}" destId="{EAB63EFA-661A-FB49-ACF2-6DFB3D44A9F0}" srcOrd="0" destOrd="0" presId="urn:microsoft.com/office/officeart/2005/8/layout/vList2"/>
    <dgm:cxn modelId="{5009A66C-4DCB-9341-80F0-386F56144544}" type="presParOf" srcId="{EAB63EFA-661A-FB49-ACF2-6DFB3D44A9F0}" destId="{CFC36B8B-E4FA-BC45-9834-C5F8D81E5642}" srcOrd="0" destOrd="0" presId="urn:microsoft.com/office/officeart/2005/8/layout/vList2"/>
    <dgm:cxn modelId="{FFD5F4F6-4D90-3D4A-B3CD-B76040E57A5D}" type="presParOf" srcId="{EAB63EFA-661A-FB49-ACF2-6DFB3D44A9F0}" destId="{27EC8586-4587-F44C-901A-5E50362A24A0}" srcOrd="1" destOrd="0" presId="urn:microsoft.com/office/officeart/2005/8/layout/vList2"/>
    <dgm:cxn modelId="{744DCC9C-85EA-2245-930E-8D0D99E8F892}" type="presParOf" srcId="{EAB63EFA-661A-FB49-ACF2-6DFB3D44A9F0}" destId="{BA3842D6-BA32-504F-B0E4-21C9C39A4BC4}" srcOrd="2" destOrd="0" presId="urn:microsoft.com/office/officeart/2005/8/layout/vList2"/>
    <dgm:cxn modelId="{EB2EBC14-2AFD-F247-BFB8-5BD27F7144AF}" type="presParOf" srcId="{EAB63EFA-661A-FB49-ACF2-6DFB3D44A9F0}" destId="{2091166D-0410-9C4A-B1BC-49B8DA7E40DC}" srcOrd="3" destOrd="0" presId="urn:microsoft.com/office/officeart/2005/8/layout/vList2"/>
    <dgm:cxn modelId="{C90AE623-08F3-B544-84E8-5E472FF4C959}" type="presParOf" srcId="{EAB63EFA-661A-FB49-ACF2-6DFB3D44A9F0}" destId="{6FCFA322-67E7-844B-8410-172FC2BBDD5A}" srcOrd="4" destOrd="0" presId="urn:microsoft.com/office/officeart/2005/8/layout/vList2"/>
    <dgm:cxn modelId="{84E03092-FA39-1E41-B8E1-3814B9B6EDA7}" type="presParOf" srcId="{EAB63EFA-661A-FB49-ACF2-6DFB3D44A9F0}" destId="{D5682201-33C9-DE47-8ED5-824109980C2A}" srcOrd="5" destOrd="0" presId="urn:microsoft.com/office/officeart/2005/8/layout/vList2"/>
    <dgm:cxn modelId="{7E5A3D10-7E07-4440-8660-CC98AF4D21AF}" type="presParOf" srcId="{EAB63EFA-661A-FB49-ACF2-6DFB3D44A9F0}" destId="{1F0D459A-5780-E54B-A060-A95FA5BC60E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5F261-95FC-3A4B-9CD6-12BAB9C67FA6}">
      <dsp:nvSpPr>
        <dsp:cNvPr id="0" name=""/>
        <dsp:cNvSpPr/>
      </dsp:nvSpPr>
      <dsp:spPr>
        <a:xfrm>
          <a:off x="0" y="236749"/>
          <a:ext cx="11218333"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Remove unnecessary columns</a:t>
          </a:r>
        </a:p>
      </dsp:txBody>
      <dsp:txXfrm>
        <a:off x="25188" y="261937"/>
        <a:ext cx="11167957" cy="465594"/>
      </dsp:txXfrm>
    </dsp:sp>
    <dsp:sp modelId="{9553A6DB-E9FC-8549-9F3F-419BAC1CCC00}">
      <dsp:nvSpPr>
        <dsp:cNvPr id="0" name=""/>
        <dsp:cNvSpPr/>
      </dsp:nvSpPr>
      <dsp:spPr>
        <a:xfrm>
          <a:off x="0" y="813199"/>
          <a:ext cx="11218333"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Handle data anomalies</a:t>
          </a:r>
        </a:p>
      </dsp:txBody>
      <dsp:txXfrm>
        <a:off x="25188" y="838387"/>
        <a:ext cx="11167957" cy="465594"/>
      </dsp:txXfrm>
    </dsp:sp>
    <dsp:sp modelId="{F989E978-8FF8-AB41-954B-F9BC7D62811C}">
      <dsp:nvSpPr>
        <dsp:cNvPr id="0" name=""/>
        <dsp:cNvSpPr/>
      </dsp:nvSpPr>
      <dsp:spPr>
        <a:xfrm>
          <a:off x="0" y="1389649"/>
          <a:ext cx="11218333"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For project purposes, there was only one column in the data-set with anomalous data. </a:t>
          </a:r>
        </a:p>
      </dsp:txBody>
      <dsp:txXfrm>
        <a:off x="25188" y="1414837"/>
        <a:ext cx="11167957" cy="465594"/>
      </dsp:txXfrm>
    </dsp:sp>
    <dsp:sp modelId="{28D2E9C4-1A9B-1F48-A502-83449A223B46}">
      <dsp:nvSpPr>
        <dsp:cNvPr id="0" name=""/>
        <dsp:cNvSpPr/>
      </dsp:nvSpPr>
      <dsp:spPr>
        <a:xfrm>
          <a:off x="0" y="1966100"/>
          <a:ext cx="11218333" cy="5159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Handled by removing all instances where there were orders with no room counts. </a:t>
          </a:r>
        </a:p>
      </dsp:txBody>
      <dsp:txXfrm>
        <a:off x="25188" y="1991288"/>
        <a:ext cx="11167957" cy="465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F53D6-E7DC-4E45-967A-EB46DC8341AC}">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D69F5-31F0-47B8-A3F1-2E99099848E5}">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3DA0E-7196-4A22-864A-38B0EB3237A4}">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Find out which variables most influence hotel cancellation</a:t>
          </a:r>
        </a:p>
      </dsp:txBody>
      <dsp:txXfrm>
        <a:off x="1342800" y="3255669"/>
        <a:ext cx="3600000" cy="720000"/>
      </dsp:txXfrm>
    </dsp:sp>
    <dsp:sp modelId="{BE617101-E2F3-45E0-A368-AC6C748F74F4}">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03B48-ACB2-46A3-87D2-EEADD27BFF12}">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D82FB3-DFE6-4B64-9AC2-163E568559A3}">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Using various factors, visualize the factors that influence hotel cancellation</a:t>
          </a:r>
        </a:p>
      </dsp:txBody>
      <dsp:txXfrm>
        <a:off x="5572800" y="3255669"/>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ED1BC-63BD-495E-AC80-B7E39B32378D}">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1DE05-F9B7-4E86-8C15-8774B53B9B54}">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B82DF0-EF16-4CE6-BB52-9AE7DD5743B3}">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Use various machine learning techniques to help find which model helps best predict future cancellations.</a:t>
          </a:r>
        </a:p>
      </dsp:txBody>
      <dsp:txXfrm>
        <a:off x="75768" y="3053169"/>
        <a:ext cx="3093750" cy="720000"/>
      </dsp:txXfrm>
    </dsp:sp>
    <dsp:sp modelId="{96E7CF91-7D95-46C2-A7E0-64F503ADDBA7}">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34C71D-DA26-429E-B507-20FD971D3AD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86AF9-62C1-4A0A-8272-7FF56D801F2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Based on findings of EDA, all 3 models will only use select columns instead of all the columns</a:t>
          </a:r>
        </a:p>
      </dsp:txBody>
      <dsp:txXfrm>
        <a:off x="3710925" y="3053169"/>
        <a:ext cx="3093750" cy="720000"/>
      </dsp:txXfrm>
    </dsp:sp>
    <dsp:sp modelId="{156D42D3-8DBF-432F-9C48-C63D5F01B6DE}">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11D9E8-77BB-445A-9553-12A7852765D0}">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46E14B-C8FF-42EE-9668-1E04506B7249}">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This is so that the model will hopefully give a more accurate indication of future cancelled orders</a:t>
          </a:r>
        </a:p>
      </dsp:txBody>
      <dsp:txXfrm>
        <a:off x="7346081" y="3053169"/>
        <a:ext cx="30937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AB823-FB24-FB45-AAA5-D020A0F99027}">
      <dsp:nvSpPr>
        <dsp:cNvPr id="0" name=""/>
        <dsp:cNvSpPr/>
      </dsp:nvSpPr>
      <dsp:spPr>
        <a:xfrm>
          <a:off x="0" y="14547"/>
          <a:ext cx="10515600" cy="982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Data is imbalanced with a few categories such as 5 star hotels only having a few records</a:t>
          </a:r>
        </a:p>
      </dsp:txBody>
      <dsp:txXfrm>
        <a:off x="47976" y="62523"/>
        <a:ext cx="10419648" cy="886847"/>
      </dsp:txXfrm>
    </dsp:sp>
    <dsp:sp modelId="{6BA2B28F-A2BA-084B-9446-56C3303C2231}">
      <dsp:nvSpPr>
        <dsp:cNvPr id="0" name=""/>
        <dsp:cNvSpPr/>
      </dsp:nvSpPr>
      <dsp:spPr>
        <a:xfrm>
          <a:off x="0" y="1066467"/>
          <a:ext cx="10515600" cy="982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Problem with imbalanced data is that it produces biased predictions</a:t>
          </a:r>
        </a:p>
      </dsp:txBody>
      <dsp:txXfrm>
        <a:off x="47976" y="1114443"/>
        <a:ext cx="10419648" cy="886847"/>
      </dsp:txXfrm>
    </dsp:sp>
    <dsp:sp modelId="{3838351E-0CB5-CE4F-9A5E-0CF1BE3D30E9}">
      <dsp:nvSpPr>
        <dsp:cNvPr id="0" name=""/>
        <dsp:cNvSpPr/>
      </dsp:nvSpPr>
      <dsp:spPr>
        <a:xfrm>
          <a:off x="0" y="2118387"/>
          <a:ext cx="10515600" cy="9827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SMOTE will help multiply an instance by a random n amount to help account for the difference between neighboring incidents</a:t>
          </a:r>
        </a:p>
      </dsp:txBody>
      <dsp:txXfrm>
        <a:off x="47976" y="2166363"/>
        <a:ext cx="10419648" cy="8868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51D50-D481-482C-A25A-D0397AA2D8DD}">
      <dsp:nvSpPr>
        <dsp:cNvPr id="0" name=""/>
        <dsp:cNvSpPr/>
      </dsp:nvSpPr>
      <dsp:spPr>
        <a:xfrm>
          <a:off x="0" y="0"/>
          <a:ext cx="10515600" cy="668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4C46D-A230-4FFB-A0FE-33C01514043F}">
      <dsp:nvSpPr>
        <dsp:cNvPr id="0" name=""/>
        <dsp:cNvSpPr/>
      </dsp:nvSpPr>
      <dsp:spPr>
        <a:xfrm>
          <a:off x="202163" y="153510"/>
          <a:ext cx="367929" cy="367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AC8C33-022A-4945-B281-CF17D6BF7B78}">
      <dsp:nvSpPr>
        <dsp:cNvPr id="0" name=""/>
        <dsp:cNvSpPr/>
      </dsp:nvSpPr>
      <dsp:spPr>
        <a:xfrm>
          <a:off x="772256" y="3140"/>
          <a:ext cx="9708455" cy="7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360" tIns="77360" rIns="77360" bIns="77360" numCol="1" spcCol="1270" anchor="ctr" anchorCtr="0">
          <a:noAutofit/>
        </a:bodyPr>
        <a:lstStyle/>
        <a:p>
          <a:pPr marL="0" lvl="0" indent="0" algn="l" defTabSz="889000">
            <a:lnSpc>
              <a:spcPct val="100000"/>
            </a:lnSpc>
            <a:spcBef>
              <a:spcPct val="0"/>
            </a:spcBef>
            <a:spcAft>
              <a:spcPct val="35000"/>
            </a:spcAft>
            <a:buNone/>
          </a:pPr>
          <a:r>
            <a:rPr lang="en-US" sz="2000" kern="1200" dirty="0"/>
            <a:t>Supervised, non-parametric learning method that is used for classification</a:t>
          </a:r>
        </a:p>
      </dsp:txBody>
      <dsp:txXfrm>
        <a:off x="772256" y="3140"/>
        <a:ext cx="9708455" cy="730963"/>
      </dsp:txXfrm>
    </dsp:sp>
    <dsp:sp modelId="{5B8EFA0A-EE80-4EE6-898F-8A689693DCA4}">
      <dsp:nvSpPr>
        <dsp:cNvPr id="0" name=""/>
        <dsp:cNvSpPr/>
      </dsp:nvSpPr>
      <dsp:spPr>
        <a:xfrm>
          <a:off x="0" y="916844"/>
          <a:ext cx="10515600" cy="668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39FA2-B722-4603-BF5D-4BF698E9B4C4}">
      <dsp:nvSpPr>
        <dsp:cNvPr id="0" name=""/>
        <dsp:cNvSpPr/>
      </dsp:nvSpPr>
      <dsp:spPr>
        <a:xfrm>
          <a:off x="202163" y="1067214"/>
          <a:ext cx="367929" cy="3675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238AF8-E905-432C-AD80-A49E1B1A2A8E}">
      <dsp:nvSpPr>
        <dsp:cNvPr id="0" name=""/>
        <dsp:cNvSpPr/>
      </dsp:nvSpPr>
      <dsp:spPr>
        <a:xfrm>
          <a:off x="772256" y="916844"/>
          <a:ext cx="9708455" cy="7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360" tIns="77360" rIns="77360" bIns="77360" numCol="1" spcCol="1270" anchor="ctr" anchorCtr="0">
          <a:noAutofit/>
        </a:bodyPr>
        <a:lstStyle/>
        <a:p>
          <a:pPr marL="0" lvl="0" indent="0" algn="l" defTabSz="889000">
            <a:lnSpc>
              <a:spcPct val="100000"/>
            </a:lnSpc>
            <a:spcBef>
              <a:spcPct val="0"/>
            </a:spcBef>
            <a:spcAft>
              <a:spcPct val="35000"/>
            </a:spcAft>
            <a:buNone/>
          </a:pPr>
          <a:r>
            <a:rPr lang="en-US" sz="2000" kern="1200" dirty="0"/>
            <a:t>Helps create a model that is inferred from the data features by predicting the value of a selected variable through simple decision rules</a:t>
          </a:r>
        </a:p>
      </dsp:txBody>
      <dsp:txXfrm>
        <a:off x="772256" y="916844"/>
        <a:ext cx="9708455" cy="730963"/>
      </dsp:txXfrm>
    </dsp:sp>
    <dsp:sp modelId="{63C09747-14C3-ED4D-AEF7-27D95D5900DF}">
      <dsp:nvSpPr>
        <dsp:cNvPr id="0" name=""/>
        <dsp:cNvSpPr/>
      </dsp:nvSpPr>
      <dsp:spPr>
        <a:xfrm>
          <a:off x="0" y="1830548"/>
          <a:ext cx="10515600" cy="668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44AF7E-A211-C64B-9D05-266D2143188A}">
      <dsp:nvSpPr>
        <dsp:cNvPr id="0" name=""/>
        <dsp:cNvSpPr/>
      </dsp:nvSpPr>
      <dsp:spPr>
        <a:xfrm>
          <a:off x="202163" y="1980917"/>
          <a:ext cx="367929" cy="36757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2000" r="-22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F0878-4D4B-044F-9645-2DF67C5EAA96}">
      <dsp:nvSpPr>
        <dsp:cNvPr id="0" name=""/>
        <dsp:cNvSpPr/>
      </dsp:nvSpPr>
      <dsp:spPr>
        <a:xfrm>
          <a:off x="772256" y="1830548"/>
          <a:ext cx="9708455" cy="7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360" tIns="77360" rIns="77360" bIns="77360" numCol="1" spcCol="1270" anchor="ctr" anchorCtr="0">
          <a:noAutofit/>
        </a:bodyPr>
        <a:lstStyle/>
        <a:p>
          <a:pPr marL="0" lvl="0" indent="0" algn="l" defTabSz="889000">
            <a:lnSpc>
              <a:spcPct val="100000"/>
            </a:lnSpc>
            <a:spcBef>
              <a:spcPct val="0"/>
            </a:spcBef>
            <a:spcAft>
              <a:spcPct val="35000"/>
            </a:spcAft>
            <a:buNone/>
          </a:pPr>
          <a:r>
            <a:rPr lang="en-US" sz="2000" kern="1200" dirty="0"/>
            <a:t>Will use recall over precision as hotels will want want to know which customers will ultimately cancel their orders</a:t>
          </a:r>
        </a:p>
      </dsp:txBody>
      <dsp:txXfrm>
        <a:off x="772256" y="1830548"/>
        <a:ext cx="9708455" cy="730963"/>
      </dsp:txXfrm>
    </dsp:sp>
    <dsp:sp modelId="{855C7E03-B8C6-934B-BDD6-C63EF660777D}">
      <dsp:nvSpPr>
        <dsp:cNvPr id="0" name=""/>
        <dsp:cNvSpPr/>
      </dsp:nvSpPr>
      <dsp:spPr>
        <a:xfrm>
          <a:off x="0" y="2744252"/>
          <a:ext cx="10515600" cy="66830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F415FE-6D02-A643-B4B6-00CDA814EA80}">
      <dsp:nvSpPr>
        <dsp:cNvPr id="0" name=""/>
        <dsp:cNvSpPr/>
      </dsp:nvSpPr>
      <dsp:spPr>
        <a:xfrm>
          <a:off x="202163" y="2894621"/>
          <a:ext cx="367929" cy="367570"/>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8000" r="-2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BCC3C-51CE-E242-80EC-DCD71102CD30}">
      <dsp:nvSpPr>
        <dsp:cNvPr id="0" name=""/>
        <dsp:cNvSpPr/>
      </dsp:nvSpPr>
      <dsp:spPr>
        <a:xfrm>
          <a:off x="772256" y="2744252"/>
          <a:ext cx="9708455" cy="730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360" tIns="77360" rIns="77360" bIns="77360" numCol="1" spcCol="1270" anchor="ctr" anchorCtr="0">
          <a:noAutofit/>
        </a:bodyPr>
        <a:lstStyle/>
        <a:p>
          <a:pPr marL="0" lvl="0" indent="0" algn="l" defTabSz="889000">
            <a:lnSpc>
              <a:spcPct val="100000"/>
            </a:lnSpc>
            <a:spcBef>
              <a:spcPct val="0"/>
            </a:spcBef>
            <a:spcAft>
              <a:spcPct val="35000"/>
            </a:spcAft>
            <a:buNone/>
          </a:pPr>
          <a:r>
            <a:rPr lang="en-US" sz="2000" kern="1200" dirty="0"/>
            <a:t>With a recall score 0.66, my model could be better, but it's usable</a:t>
          </a:r>
        </a:p>
      </dsp:txBody>
      <dsp:txXfrm>
        <a:off x="772256" y="2744252"/>
        <a:ext cx="9708455" cy="7309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36B8B-E4FA-BC45-9834-C5F8D81E5642}">
      <dsp:nvSpPr>
        <dsp:cNvPr id="0" name=""/>
        <dsp:cNvSpPr/>
      </dsp:nvSpPr>
      <dsp:spPr>
        <a:xfrm>
          <a:off x="0" y="61363"/>
          <a:ext cx="10515600" cy="112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Used three machine learning models: Logistic Regression, Random Forest, and Decision Trees</a:t>
          </a:r>
        </a:p>
      </dsp:txBody>
      <dsp:txXfrm>
        <a:off x="54973" y="116336"/>
        <a:ext cx="10405654" cy="1016179"/>
      </dsp:txXfrm>
    </dsp:sp>
    <dsp:sp modelId="{BA3842D6-BA32-504F-B0E4-21C9C39A4BC4}">
      <dsp:nvSpPr>
        <dsp:cNvPr id="0" name=""/>
        <dsp:cNvSpPr/>
      </dsp:nvSpPr>
      <dsp:spPr>
        <a:xfrm>
          <a:off x="0" y="1245088"/>
          <a:ext cx="10515600" cy="112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None of them were particularly accurate, but do lend credence on the fact that the number of booked nights, the average user rating, and the room count can help predict and identify future cancellation trends</a:t>
          </a:r>
        </a:p>
      </dsp:txBody>
      <dsp:txXfrm>
        <a:off x="54973" y="1300061"/>
        <a:ext cx="10405654" cy="1016179"/>
      </dsp:txXfrm>
    </dsp:sp>
    <dsp:sp modelId="{6FCFA322-67E7-844B-8410-172FC2BBDD5A}">
      <dsp:nvSpPr>
        <dsp:cNvPr id="0" name=""/>
        <dsp:cNvSpPr/>
      </dsp:nvSpPr>
      <dsp:spPr>
        <a:xfrm>
          <a:off x="0" y="2428813"/>
          <a:ext cx="10515600" cy="112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Accuracy for all 3 models in the 60s, but Logistic Regression was the most accurate with 0.67.</a:t>
          </a:r>
        </a:p>
      </dsp:txBody>
      <dsp:txXfrm>
        <a:off x="54973" y="2483786"/>
        <a:ext cx="10405654" cy="1016179"/>
      </dsp:txXfrm>
    </dsp:sp>
    <dsp:sp modelId="{1F0D459A-5780-E54B-A060-A95FA5BC60E6}">
      <dsp:nvSpPr>
        <dsp:cNvPr id="0" name=""/>
        <dsp:cNvSpPr/>
      </dsp:nvSpPr>
      <dsp:spPr>
        <a:xfrm>
          <a:off x="0" y="3612538"/>
          <a:ext cx="10515600" cy="11261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 more accurate model could have been accrued if columns were combined. </a:t>
          </a:r>
        </a:p>
      </dsp:txBody>
      <dsp:txXfrm>
        <a:off x="54973" y="3667511"/>
        <a:ext cx="10405654" cy="101617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A4B13-C00A-6E4A-A434-144DEDB18E41}"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056E4-BDE4-6B4F-8687-957F02931F16}" type="slidenum">
              <a:rPr lang="en-US" smtClean="0"/>
              <a:t>‹#›</a:t>
            </a:fld>
            <a:endParaRPr lang="en-US"/>
          </a:p>
        </p:txBody>
      </p:sp>
    </p:spTree>
    <p:extLst>
      <p:ext uri="{BB962C8B-B14F-4D97-AF65-F5344CB8AC3E}">
        <p14:creationId xmlns:p14="http://schemas.microsoft.com/office/powerpoint/2010/main" val="342884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D056E4-BDE4-6B4F-8687-957F02931F16}" type="slidenum">
              <a:rPr lang="en-US" smtClean="0"/>
              <a:t>11</a:t>
            </a:fld>
            <a:endParaRPr lang="en-US"/>
          </a:p>
        </p:txBody>
      </p:sp>
    </p:spTree>
    <p:extLst>
      <p:ext uri="{BB962C8B-B14F-4D97-AF65-F5344CB8AC3E}">
        <p14:creationId xmlns:p14="http://schemas.microsoft.com/office/powerpoint/2010/main" val="725629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50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55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985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966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756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990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00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53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36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5273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7/18/21</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219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7/18/21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9477852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9" r:id="rId6"/>
    <p:sldLayoutId id="2147483704" r:id="rId7"/>
    <p:sldLayoutId id="2147483705" r:id="rId8"/>
    <p:sldLayoutId id="2147483706" r:id="rId9"/>
    <p:sldLayoutId id="2147483708"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7278C5-34E8-4293-BE47-73B18483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4" name="Picture 3" descr="Camera lens with lense reflections">
            <a:extLst>
              <a:ext uri="{FF2B5EF4-FFF2-40B4-BE49-F238E27FC236}">
                <a16:creationId xmlns:a16="http://schemas.microsoft.com/office/drawing/2014/main" id="{162EB6A8-BE69-4F6E-BBE7-87DAD711BC9A}"/>
              </a:ext>
            </a:extLst>
          </p:cNvPr>
          <p:cNvPicPr>
            <a:picLocks noChangeAspect="1"/>
          </p:cNvPicPr>
          <p:nvPr/>
        </p:nvPicPr>
        <p:blipFill rotWithShape="1">
          <a:blip r:embed="rId2">
            <a:duotone>
              <a:schemeClr val="accent1">
                <a:shade val="45000"/>
                <a:satMod val="135000"/>
              </a:schemeClr>
              <a:prstClr val="white"/>
            </a:duotone>
            <a:alphaModFix amt="35000"/>
          </a:blip>
          <a:srcRect t="7996" b="7734"/>
          <a:stretch/>
        </p:blipFill>
        <p:spPr>
          <a:xfrm>
            <a:off x="-8858" y="318246"/>
            <a:ext cx="12191980" cy="6858000"/>
          </a:xfrm>
          <a:prstGeom prst="rect">
            <a:avLst/>
          </a:prstGeom>
        </p:spPr>
      </p:pic>
      <p:sp>
        <p:nvSpPr>
          <p:cNvPr id="2" name="Title 1">
            <a:extLst>
              <a:ext uri="{FF2B5EF4-FFF2-40B4-BE49-F238E27FC236}">
                <a16:creationId xmlns:a16="http://schemas.microsoft.com/office/drawing/2014/main" id="{F946A0DC-32A6-6141-A656-27058B90E4CF}"/>
              </a:ext>
            </a:extLst>
          </p:cNvPr>
          <p:cNvSpPr>
            <a:spLocks noGrp="1"/>
          </p:cNvSpPr>
          <p:nvPr>
            <p:ph type="ctrTitle"/>
          </p:nvPr>
        </p:nvSpPr>
        <p:spPr>
          <a:xfrm>
            <a:off x="1247407" y="1451564"/>
            <a:ext cx="9679449" cy="2847058"/>
          </a:xfrm>
        </p:spPr>
        <p:txBody>
          <a:bodyPr anchor="b">
            <a:normAutofit/>
          </a:bodyPr>
          <a:lstStyle/>
          <a:p>
            <a:pPr algn="ctr">
              <a:lnSpc>
                <a:spcPct val="150000"/>
              </a:lnSpc>
            </a:pPr>
            <a:r>
              <a:rPr lang="en-US" sz="5400" dirty="0">
                <a:solidFill>
                  <a:srgbClr val="FFFFFF"/>
                </a:solidFill>
              </a:rPr>
              <a:t>Hotel Cancellation Prediction</a:t>
            </a:r>
          </a:p>
        </p:txBody>
      </p:sp>
      <p:sp>
        <p:nvSpPr>
          <p:cNvPr id="3" name="Subtitle 2">
            <a:extLst>
              <a:ext uri="{FF2B5EF4-FFF2-40B4-BE49-F238E27FC236}">
                <a16:creationId xmlns:a16="http://schemas.microsoft.com/office/drawing/2014/main" id="{A64B4EE3-85E6-2C4C-BC42-3BF0C4B5268A}"/>
              </a:ext>
            </a:extLst>
          </p:cNvPr>
          <p:cNvSpPr>
            <a:spLocks noGrp="1"/>
          </p:cNvSpPr>
          <p:nvPr>
            <p:ph type="subTitle" idx="1"/>
          </p:nvPr>
        </p:nvSpPr>
        <p:spPr>
          <a:xfrm>
            <a:off x="1256275" y="5098254"/>
            <a:ext cx="9679449" cy="750259"/>
          </a:xfrm>
        </p:spPr>
        <p:txBody>
          <a:bodyPr anchor="ctr">
            <a:normAutofit/>
          </a:bodyPr>
          <a:lstStyle/>
          <a:p>
            <a:endParaRPr lang="en-US" sz="2000" dirty="0">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003560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1615D97-D29F-B042-9B3A-2ADD46860002}"/>
              </a:ext>
            </a:extLst>
          </p:cNvPr>
          <p:cNvSpPr>
            <a:spLocks noGrp="1"/>
          </p:cNvSpPr>
          <p:nvPr>
            <p:ph type="title"/>
          </p:nvPr>
        </p:nvSpPr>
        <p:spPr>
          <a:xfrm>
            <a:off x="3506755" y="365125"/>
            <a:ext cx="7161245" cy="1325563"/>
          </a:xfrm>
        </p:spPr>
        <p:txBody>
          <a:bodyPr>
            <a:normAutofit/>
          </a:bodyPr>
          <a:lstStyle/>
          <a:p>
            <a:pPr algn="ctr"/>
            <a:r>
              <a:rPr lang="en-US" sz="3600" dirty="0">
                <a:solidFill>
                  <a:schemeClr val="bg1"/>
                </a:solidFill>
              </a:rPr>
              <a:t>Data Modeling</a:t>
            </a:r>
          </a:p>
        </p:txBody>
      </p:sp>
      <p:sp>
        <p:nvSpPr>
          <p:cNvPr id="11"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27906"/>
            <a:ext cx="340878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91859ADD-9BEC-4E15-8D8D-E3A122F2BAE1}"/>
              </a:ext>
            </a:extLst>
          </p:cNvPr>
          <p:cNvGraphicFramePr>
            <a:graphicFrameLocks noGrp="1"/>
          </p:cNvGraphicFramePr>
          <p:nvPr>
            <p:ph idx="1"/>
            <p:extLst>
              <p:ext uri="{D42A27DB-BD31-4B8C-83A1-F6EECF244321}">
                <p14:modId xmlns:p14="http://schemas.microsoft.com/office/powerpoint/2010/main" val="11727258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2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AF5D9-929D-D848-BDE2-F0D036487266}"/>
              </a:ext>
            </a:extLst>
          </p:cNvPr>
          <p:cNvSpPr>
            <a:spLocks noGrp="1"/>
          </p:cNvSpPr>
          <p:nvPr>
            <p:ph type="title"/>
          </p:nvPr>
        </p:nvSpPr>
        <p:spPr>
          <a:xfrm>
            <a:off x="838200" y="681037"/>
            <a:ext cx="10515600" cy="969000"/>
          </a:xfrm>
        </p:spPr>
        <p:txBody>
          <a:bodyPr>
            <a:normAutofit fontScale="90000"/>
          </a:bodyPr>
          <a:lstStyle/>
          <a:p>
            <a:pPr algn="ctr"/>
            <a:r>
              <a:rPr lang="en-US" sz="4000" dirty="0"/>
              <a:t>Synthetic Minority Oversampling Technique</a:t>
            </a:r>
            <a:br>
              <a:rPr lang="en-US" sz="4000" dirty="0"/>
            </a:br>
            <a:r>
              <a:rPr lang="en-US" sz="4000" dirty="0"/>
              <a:t>(SMOTE)</a:t>
            </a:r>
            <a:br>
              <a:rPr lang="en-US" dirty="0"/>
            </a:br>
            <a:endParaRPr lang="en-US" dirty="0"/>
          </a:p>
        </p:txBody>
      </p:sp>
      <p:graphicFrame>
        <p:nvGraphicFramePr>
          <p:cNvPr id="7" name="Content Placeholder 2">
            <a:extLst>
              <a:ext uri="{FF2B5EF4-FFF2-40B4-BE49-F238E27FC236}">
                <a16:creationId xmlns:a16="http://schemas.microsoft.com/office/drawing/2014/main" id="{BBDA9B9C-29A6-4029-812C-1F8BDF59D6C5}"/>
              </a:ext>
            </a:extLst>
          </p:cNvPr>
          <p:cNvGraphicFramePr>
            <a:graphicFrameLocks noGrp="1"/>
          </p:cNvGraphicFramePr>
          <p:nvPr>
            <p:ph idx="1"/>
            <p:extLst>
              <p:ext uri="{D42A27DB-BD31-4B8C-83A1-F6EECF244321}">
                <p14:modId xmlns:p14="http://schemas.microsoft.com/office/powerpoint/2010/main" val="118364353"/>
              </p:ext>
            </p:extLst>
          </p:nvPr>
        </p:nvGraphicFramePr>
        <p:xfrm>
          <a:off x="973667" y="3429000"/>
          <a:ext cx="10515600" cy="31157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ext&#10;&#10;Description automatically generated">
            <a:extLst>
              <a:ext uri="{FF2B5EF4-FFF2-40B4-BE49-F238E27FC236}">
                <a16:creationId xmlns:a16="http://schemas.microsoft.com/office/drawing/2014/main" id="{92B57981-385F-8F48-8DA7-BD2DB6CAD630}"/>
              </a:ext>
            </a:extLst>
          </p:cNvPr>
          <p:cNvPicPr>
            <a:picLocks noChangeAspect="1"/>
          </p:cNvPicPr>
          <p:nvPr/>
        </p:nvPicPr>
        <p:blipFill>
          <a:blip r:embed="rId8"/>
          <a:stretch>
            <a:fillRect/>
          </a:stretch>
        </p:blipFill>
        <p:spPr>
          <a:xfrm>
            <a:off x="2878667" y="1650037"/>
            <a:ext cx="6705600" cy="1066800"/>
          </a:xfrm>
          <a:prstGeom prst="rect">
            <a:avLst/>
          </a:prstGeom>
        </p:spPr>
      </p:pic>
    </p:spTree>
    <p:extLst>
      <p:ext uri="{BB962C8B-B14F-4D97-AF65-F5344CB8AC3E}">
        <p14:creationId xmlns:p14="http://schemas.microsoft.com/office/powerpoint/2010/main" val="2050342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14A8-8A8E-B94D-8F46-09852EA0B64E}"/>
              </a:ext>
            </a:extLst>
          </p:cNvPr>
          <p:cNvSpPr>
            <a:spLocks noGrp="1"/>
          </p:cNvSpPr>
          <p:nvPr>
            <p:ph type="title"/>
          </p:nvPr>
        </p:nvSpPr>
        <p:spPr/>
        <p:txBody>
          <a:bodyPr/>
          <a:lstStyle/>
          <a:p>
            <a:pPr algn="ctr"/>
            <a:r>
              <a:rPr lang="en-US" dirty="0"/>
              <a:t>Logistic Regression</a:t>
            </a:r>
          </a:p>
        </p:txBody>
      </p:sp>
      <p:pic>
        <p:nvPicPr>
          <p:cNvPr id="5" name="Content Placeholder 4" descr="Graphical user interface, text, application&#10;&#10;Description automatically generated">
            <a:extLst>
              <a:ext uri="{FF2B5EF4-FFF2-40B4-BE49-F238E27FC236}">
                <a16:creationId xmlns:a16="http://schemas.microsoft.com/office/drawing/2014/main" id="{454E2C02-704A-2E4B-B418-8EC32AFC9FD6}"/>
              </a:ext>
            </a:extLst>
          </p:cNvPr>
          <p:cNvPicPr>
            <a:picLocks noGrp="1" noChangeAspect="1"/>
          </p:cNvPicPr>
          <p:nvPr>
            <p:ph idx="1"/>
          </p:nvPr>
        </p:nvPicPr>
        <p:blipFill>
          <a:blip r:embed="rId2"/>
          <a:stretch>
            <a:fillRect/>
          </a:stretch>
        </p:blipFill>
        <p:spPr>
          <a:xfrm>
            <a:off x="838200" y="2228809"/>
            <a:ext cx="10519493" cy="1801283"/>
          </a:xfrm>
        </p:spPr>
      </p:pic>
      <p:sp>
        <p:nvSpPr>
          <p:cNvPr id="6" name="TextBox 5">
            <a:extLst>
              <a:ext uri="{FF2B5EF4-FFF2-40B4-BE49-F238E27FC236}">
                <a16:creationId xmlns:a16="http://schemas.microsoft.com/office/drawing/2014/main" id="{266B6966-D353-3B40-A494-9D45ED7D5370}"/>
              </a:ext>
            </a:extLst>
          </p:cNvPr>
          <p:cNvSpPr txBox="1"/>
          <p:nvPr/>
        </p:nvSpPr>
        <p:spPr>
          <a:xfrm>
            <a:off x="1484026" y="5351489"/>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C99B972D-66CB-7644-A334-8CF67892EE27}"/>
              </a:ext>
            </a:extLst>
          </p:cNvPr>
          <p:cNvSpPr txBox="1"/>
          <p:nvPr/>
        </p:nvSpPr>
        <p:spPr>
          <a:xfrm>
            <a:off x="838200" y="4335537"/>
            <a:ext cx="10179570" cy="2770567"/>
          </a:xfrm>
          <a:prstGeom prst="rect">
            <a:avLst/>
          </a:prstGeom>
          <a:noFill/>
        </p:spPr>
        <p:txBody>
          <a:bodyPr wrap="square" rtlCol="0">
            <a:spAutoFit/>
          </a:bodyPr>
          <a:lstStyle/>
          <a:p>
            <a:pPr marL="285750" indent="-285750">
              <a:buFont typeface="Arial" panose="020B0604020202020204" pitchFamily="34" charset="0"/>
              <a:buChar char="•"/>
            </a:pPr>
            <a:r>
              <a:rPr lang="en-US" sz="2000" dirty="0"/>
              <a:t>An algorithm for classification</a:t>
            </a:r>
          </a:p>
          <a:p>
            <a:pPr marL="285750" indent="-285750">
              <a:lnSpc>
                <a:spcPct val="200000"/>
              </a:lnSpc>
              <a:buFont typeface="Arial" panose="020B0604020202020204" pitchFamily="34" charset="0"/>
              <a:buChar char="•"/>
            </a:pPr>
            <a:r>
              <a:rPr lang="en-US" sz="2000" dirty="0"/>
              <a:t>Helps find relationships between features and a particular outcome</a:t>
            </a:r>
          </a:p>
          <a:p>
            <a:pPr marL="285750" indent="-285750">
              <a:lnSpc>
                <a:spcPct val="200000"/>
              </a:lnSpc>
              <a:buFont typeface="Arial" panose="020B0604020202020204" pitchFamily="34" charset="0"/>
              <a:buChar char="•"/>
            </a:pPr>
            <a:r>
              <a:rPr lang="en-US" sz="2000" dirty="0"/>
              <a:t>With a score of 0.667, my model is semi-accurate, and it implies that my predictor variables are good indicator of future hotel cancellations</a:t>
            </a:r>
          </a:p>
          <a:p>
            <a:pPr marL="285750" indent="-285750">
              <a:lnSpc>
                <a:spcPct val="200000"/>
              </a:lnSpc>
              <a:buFont typeface="Arial" panose="020B0604020202020204" pitchFamily="34" charset="0"/>
              <a:buChar char="•"/>
            </a:pPr>
            <a:endParaRPr lang="en-US" sz="2000" dirty="0"/>
          </a:p>
        </p:txBody>
      </p:sp>
    </p:spTree>
    <p:extLst>
      <p:ext uri="{BB962C8B-B14F-4D97-AF65-F5344CB8AC3E}">
        <p14:creationId xmlns:p14="http://schemas.microsoft.com/office/powerpoint/2010/main" val="158016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ACD8-EA95-EB40-AEC4-13C2C9E84CC4}"/>
              </a:ext>
            </a:extLst>
          </p:cNvPr>
          <p:cNvSpPr>
            <a:spLocks noGrp="1"/>
          </p:cNvSpPr>
          <p:nvPr>
            <p:ph type="title"/>
          </p:nvPr>
        </p:nvSpPr>
        <p:spPr/>
        <p:txBody>
          <a:bodyPr/>
          <a:lstStyle/>
          <a:p>
            <a:pPr algn="ctr"/>
            <a:r>
              <a:rPr lang="en-US" dirty="0"/>
              <a:t>Random Forest Classifier</a:t>
            </a:r>
          </a:p>
        </p:txBody>
      </p:sp>
      <p:pic>
        <p:nvPicPr>
          <p:cNvPr id="5" name="Content Placeholder 4" descr="Table&#10;&#10;Description automatically generated">
            <a:extLst>
              <a:ext uri="{FF2B5EF4-FFF2-40B4-BE49-F238E27FC236}">
                <a16:creationId xmlns:a16="http://schemas.microsoft.com/office/drawing/2014/main" id="{A542ACFA-5D47-884E-92E7-34DAE174C3B7}"/>
              </a:ext>
            </a:extLst>
          </p:cNvPr>
          <p:cNvPicPr>
            <a:picLocks noGrp="1" noChangeAspect="1"/>
          </p:cNvPicPr>
          <p:nvPr>
            <p:ph idx="1"/>
          </p:nvPr>
        </p:nvPicPr>
        <p:blipFill>
          <a:blip r:embed="rId2"/>
          <a:stretch>
            <a:fillRect/>
          </a:stretch>
        </p:blipFill>
        <p:spPr>
          <a:xfrm>
            <a:off x="2123615" y="1690688"/>
            <a:ext cx="7944769" cy="1997414"/>
          </a:xfrm>
        </p:spPr>
      </p:pic>
      <p:sp>
        <p:nvSpPr>
          <p:cNvPr id="6" name="TextBox 5">
            <a:extLst>
              <a:ext uri="{FF2B5EF4-FFF2-40B4-BE49-F238E27FC236}">
                <a16:creationId xmlns:a16="http://schemas.microsoft.com/office/drawing/2014/main" id="{94DA7D6B-B52E-E644-A851-F473C7B3C377}"/>
              </a:ext>
            </a:extLst>
          </p:cNvPr>
          <p:cNvSpPr txBox="1"/>
          <p:nvPr/>
        </p:nvSpPr>
        <p:spPr>
          <a:xfrm>
            <a:off x="1583267" y="3638945"/>
            <a:ext cx="9770533" cy="3056734"/>
          </a:xfrm>
          <a:prstGeom prst="rect">
            <a:avLst/>
          </a:prstGeom>
          <a:noFill/>
        </p:spPr>
        <p:txBody>
          <a:bodyPr wrap="square" rtlCol="0">
            <a:spAutoFit/>
          </a:bodyPr>
          <a:lstStyle/>
          <a:p>
            <a:pPr marL="285750" indent="-285750">
              <a:buFont typeface="Arial" panose="020B0604020202020204" pitchFamily="34" charset="0"/>
              <a:buChar char="•"/>
            </a:pPr>
            <a:r>
              <a:rPr lang="en-US" dirty="0"/>
              <a:t>Helps select random samples from a dataset</a:t>
            </a:r>
          </a:p>
          <a:p>
            <a:pPr marL="285750" indent="-285750">
              <a:lnSpc>
                <a:spcPct val="200000"/>
              </a:lnSpc>
              <a:buFont typeface="Arial" panose="020B0604020202020204" pitchFamily="34" charset="0"/>
              <a:buChar char="•"/>
            </a:pPr>
            <a:r>
              <a:rPr lang="en-US" dirty="0"/>
              <a:t>Using each sample, constructs a decision tree</a:t>
            </a:r>
          </a:p>
          <a:p>
            <a:pPr marL="285750" indent="-285750">
              <a:lnSpc>
                <a:spcPct val="200000"/>
              </a:lnSpc>
              <a:buFont typeface="Arial" panose="020B0604020202020204" pitchFamily="34" charset="0"/>
              <a:buChar char="•"/>
            </a:pPr>
            <a:r>
              <a:rPr lang="en-US" dirty="0"/>
              <a:t>Then performs a vote for each sample with an associated predicted result</a:t>
            </a:r>
          </a:p>
          <a:p>
            <a:pPr marL="285750" indent="-285750">
              <a:lnSpc>
                <a:spcPct val="200000"/>
              </a:lnSpc>
              <a:buFont typeface="Arial" panose="020B0604020202020204" pitchFamily="34" charset="0"/>
              <a:buChar char="•"/>
            </a:pPr>
            <a:r>
              <a:rPr lang="en-US" dirty="0"/>
              <a:t>Hotels will want to identify customers who are ultimately going to cancel their booking with greater accuracy, thus recall is a better measurement to use</a:t>
            </a:r>
          </a:p>
          <a:p>
            <a:pPr marL="285750" indent="-285750">
              <a:lnSpc>
                <a:spcPct val="200000"/>
              </a:lnSpc>
              <a:buFont typeface="Arial" panose="020B0604020202020204" pitchFamily="34" charset="0"/>
              <a:buChar char="•"/>
            </a:pPr>
            <a:r>
              <a:rPr lang="en-US" dirty="0"/>
              <a:t>My recall score is 0.65. Mildly, but not thoroughly accurate</a:t>
            </a:r>
          </a:p>
        </p:txBody>
      </p:sp>
    </p:spTree>
    <p:extLst>
      <p:ext uri="{BB962C8B-B14F-4D97-AF65-F5344CB8AC3E}">
        <p14:creationId xmlns:p14="http://schemas.microsoft.com/office/powerpoint/2010/main" val="4153765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7E0848E3-6023-4047-BA3F-E81ED7E2D803}"/>
              </a:ext>
            </a:extLst>
          </p:cNvPr>
          <p:cNvSpPr>
            <a:spLocks noGrp="1"/>
          </p:cNvSpPr>
          <p:nvPr>
            <p:ph type="title"/>
          </p:nvPr>
        </p:nvSpPr>
        <p:spPr>
          <a:xfrm>
            <a:off x="1193541" y="307023"/>
            <a:ext cx="9804918" cy="1325563"/>
          </a:xfrm>
        </p:spPr>
        <p:txBody>
          <a:bodyPr>
            <a:normAutofit/>
          </a:bodyPr>
          <a:lstStyle/>
          <a:p>
            <a:pPr algn="ctr"/>
            <a:r>
              <a:rPr lang="en-US" dirty="0">
                <a:solidFill>
                  <a:schemeClr val="bg1"/>
                </a:solidFill>
              </a:rPr>
              <a:t>Decision Trees</a:t>
            </a:r>
          </a:p>
        </p:txBody>
      </p:sp>
      <p:cxnSp>
        <p:nvCxnSpPr>
          <p:cNvPr id="11" name="Straight Connector 1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6" name="Content Placeholder 2">
            <a:extLst>
              <a:ext uri="{FF2B5EF4-FFF2-40B4-BE49-F238E27FC236}">
                <a16:creationId xmlns:a16="http://schemas.microsoft.com/office/drawing/2014/main" id="{E9C464DF-EEBB-4126-A5C3-F29C2D96D3C9}"/>
              </a:ext>
            </a:extLst>
          </p:cNvPr>
          <p:cNvGraphicFramePr>
            <a:graphicFrameLocks noGrp="1"/>
          </p:cNvGraphicFramePr>
          <p:nvPr>
            <p:ph idx="1"/>
            <p:extLst>
              <p:ext uri="{D42A27DB-BD31-4B8C-83A1-F6EECF244321}">
                <p14:modId xmlns:p14="http://schemas.microsoft.com/office/powerpoint/2010/main" val="2983518469"/>
              </p:ext>
            </p:extLst>
          </p:nvPr>
        </p:nvGraphicFramePr>
        <p:xfrm>
          <a:off x="1196145" y="3126753"/>
          <a:ext cx="10515600" cy="34783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Table&#10;&#10;Description automatically generated">
            <a:extLst>
              <a:ext uri="{FF2B5EF4-FFF2-40B4-BE49-F238E27FC236}">
                <a16:creationId xmlns:a16="http://schemas.microsoft.com/office/drawing/2014/main" id="{7BE51E37-6874-D24A-A881-5C4A55A39C2F}"/>
              </a:ext>
            </a:extLst>
          </p:cNvPr>
          <p:cNvPicPr>
            <a:picLocks noChangeAspect="1"/>
          </p:cNvPicPr>
          <p:nvPr/>
        </p:nvPicPr>
        <p:blipFill>
          <a:blip r:embed="rId7"/>
          <a:stretch>
            <a:fillRect/>
          </a:stretch>
        </p:blipFill>
        <p:spPr>
          <a:xfrm>
            <a:off x="3005669" y="1463982"/>
            <a:ext cx="6180662" cy="1275238"/>
          </a:xfrm>
          <a:prstGeom prst="rect">
            <a:avLst/>
          </a:prstGeom>
        </p:spPr>
      </p:pic>
    </p:spTree>
    <p:extLst>
      <p:ext uri="{BB962C8B-B14F-4D97-AF65-F5344CB8AC3E}">
        <p14:creationId xmlns:p14="http://schemas.microsoft.com/office/powerpoint/2010/main" val="2556569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0F43-7975-9046-BA6C-7C2892202533}"/>
              </a:ext>
            </a:extLst>
          </p:cNvPr>
          <p:cNvSpPr>
            <a:spLocks noGrp="1"/>
          </p:cNvSpPr>
          <p:nvPr>
            <p:ph type="title"/>
          </p:nvPr>
        </p:nvSpPr>
        <p:spPr/>
        <p:txBody>
          <a:bodyPr/>
          <a:lstStyle/>
          <a:p>
            <a:pPr algn="ctr"/>
            <a:r>
              <a:rPr lang="en-US" dirty="0"/>
              <a:t>Comparison of Models &amp; Conclusion</a:t>
            </a:r>
          </a:p>
        </p:txBody>
      </p:sp>
      <p:graphicFrame>
        <p:nvGraphicFramePr>
          <p:cNvPr id="5" name="Content Placeholder 2">
            <a:extLst>
              <a:ext uri="{FF2B5EF4-FFF2-40B4-BE49-F238E27FC236}">
                <a16:creationId xmlns:a16="http://schemas.microsoft.com/office/drawing/2014/main" id="{23D6DFB5-2BB7-4D37-A758-FDD3E92791E0}"/>
              </a:ext>
            </a:extLst>
          </p:cNvPr>
          <p:cNvGraphicFramePr>
            <a:graphicFrameLocks noGrp="1"/>
          </p:cNvGraphicFramePr>
          <p:nvPr>
            <p:ph idx="1"/>
          </p:nvPr>
        </p:nvGraphicFramePr>
        <p:xfrm>
          <a:off x="838200" y="1825624"/>
          <a:ext cx="10515600" cy="4800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4992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2BC7D-DED8-374F-9033-6BAEC31AE33D}"/>
              </a:ext>
            </a:extLst>
          </p:cNvPr>
          <p:cNvSpPr>
            <a:spLocks noGrp="1"/>
          </p:cNvSpPr>
          <p:nvPr>
            <p:ph type="title"/>
          </p:nvPr>
        </p:nvSpPr>
        <p:spPr>
          <a:xfrm>
            <a:off x="445712" y="3099877"/>
            <a:ext cx="4412419" cy="890121"/>
          </a:xfrm>
        </p:spPr>
        <p:txBody>
          <a:bodyPr vert="horz" lIns="91440" tIns="45720" rIns="91440" bIns="45720" rtlCol="0" anchor="t">
            <a:normAutofit/>
          </a:bodyPr>
          <a:lstStyle/>
          <a:p>
            <a:pPr algn="ctr"/>
            <a:r>
              <a:rPr lang="en-US" sz="4800" b="1" i="0" kern="1200" cap="all" baseline="0" dirty="0">
                <a:solidFill>
                  <a:schemeClr val="bg1"/>
                </a:solidFill>
                <a:latin typeface="+mj-lt"/>
                <a:ea typeface="+mj-ea"/>
                <a:cs typeface="+mj-cs"/>
              </a:rPr>
              <a:t>Thank You!</a:t>
            </a:r>
          </a:p>
        </p:txBody>
      </p:sp>
      <p:sp>
        <p:nvSpPr>
          <p:cNvPr id="1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Graphic 5" descr="Handshake">
            <a:extLst>
              <a:ext uri="{FF2B5EF4-FFF2-40B4-BE49-F238E27FC236}">
                <a16:creationId xmlns:a16="http://schemas.microsoft.com/office/drawing/2014/main" id="{CBCB47C2-98F4-4DC3-A838-4682AAFAE1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0106" y="1598246"/>
            <a:ext cx="4783504" cy="4783504"/>
          </a:xfrm>
          <a:prstGeom prst="rect">
            <a:avLst/>
          </a:prstGeom>
        </p:spPr>
      </p:pic>
      <p:sp>
        <p:nvSpPr>
          <p:cNvPr id="1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02732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956A3-BA2C-7A49-A65E-9B58EB72F7BA}"/>
              </a:ext>
            </a:extLst>
          </p:cNvPr>
          <p:cNvSpPr>
            <a:spLocks noGrp="1"/>
          </p:cNvSpPr>
          <p:nvPr>
            <p:ph type="ctrTitle"/>
          </p:nvPr>
        </p:nvSpPr>
        <p:spPr>
          <a:xfrm>
            <a:off x="457198" y="476250"/>
            <a:ext cx="4412419" cy="3626217"/>
          </a:xfrm>
        </p:spPr>
        <p:txBody>
          <a:bodyPr anchor="t">
            <a:normAutofit/>
          </a:bodyPr>
          <a:lstStyle/>
          <a:p>
            <a:pPr algn="ctr"/>
            <a:r>
              <a:rPr lang="en-US" sz="5000" dirty="0">
                <a:solidFill>
                  <a:schemeClr val="bg1"/>
                </a:solidFill>
              </a:rPr>
              <a:t>Business Challenge</a:t>
            </a:r>
          </a:p>
        </p:txBody>
      </p:sp>
      <p:sp>
        <p:nvSpPr>
          <p:cNvPr id="3" name="Subtitle 2">
            <a:extLst>
              <a:ext uri="{FF2B5EF4-FFF2-40B4-BE49-F238E27FC236}">
                <a16:creationId xmlns:a16="http://schemas.microsoft.com/office/drawing/2014/main" id="{6FCA4254-A539-BF4A-B1FA-DF50EE12F6F2}"/>
              </a:ext>
            </a:extLst>
          </p:cNvPr>
          <p:cNvSpPr>
            <a:spLocks noGrp="1"/>
          </p:cNvSpPr>
          <p:nvPr>
            <p:ph type="subTitle" idx="1"/>
          </p:nvPr>
        </p:nvSpPr>
        <p:spPr>
          <a:xfrm>
            <a:off x="457200" y="2035903"/>
            <a:ext cx="4412417" cy="4366683"/>
          </a:xfrm>
        </p:spPr>
        <p:txBody>
          <a:bodyPr>
            <a:normAutofit/>
          </a:bodyPr>
          <a:lstStyle/>
          <a:p>
            <a:pPr marL="171450" indent="-171450">
              <a:buFont typeface="Arial" panose="020B0604020202020204" pitchFamily="34" charset="0"/>
              <a:buChar char="•"/>
            </a:pPr>
            <a:r>
              <a:rPr lang="en-US" sz="1800" dirty="0">
                <a:solidFill>
                  <a:schemeClr val="bg1"/>
                </a:solidFill>
              </a:rPr>
              <a:t>This dataset contains relevant data from local hotels in the travel industry</a:t>
            </a:r>
          </a:p>
          <a:p>
            <a:endParaRPr lang="en-US" sz="1800" dirty="0">
              <a:solidFill>
                <a:schemeClr val="bg1"/>
              </a:solidFill>
            </a:endParaRPr>
          </a:p>
          <a:p>
            <a:pPr marL="171450" indent="-171450">
              <a:buFont typeface="Arial" panose="020B0604020202020204" pitchFamily="34" charset="0"/>
              <a:buChar char="•"/>
            </a:pPr>
            <a:r>
              <a:rPr lang="en-US" sz="1800" dirty="0">
                <a:solidFill>
                  <a:schemeClr val="bg1"/>
                </a:solidFill>
              </a:rPr>
              <a:t>The aim of this project it to observe hotel cancellation tendencies in travel business to ascertain patterns and predict order importance in customer behavior. </a:t>
            </a:r>
          </a:p>
        </p:txBody>
      </p:sp>
      <p:sp>
        <p:nvSpPr>
          <p:cNvPr id="1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5" name="Video 4">
            <a:extLst>
              <a:ext uri="{FF2B5EF4-FFF2-40B4-BE49-F238E27FC236}">
                <a16:creationId xmlns:a16="http://schemas.microsoft.com/office/drawing/2014/main" id="{0737E036-7742-40B1-84CB-489AB06BC01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942170" y="1866926"/>
            <a:ext cx="5569864" cy="3724011"/>
          </a:xfrm>
          <a:prstGeom prst="rect">
            <a:avLst/>
          </a:prstGeom>
        </p:spPr>
      </p:pic>
      <p:sp>
        <p:nvSpPr>
          <p:cNvPr id="2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127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B31D-54A6-3B43-9CAB-843322F8FFDE}"/>
              </a:ext>
            </a:extLst>
          </p:cNvPr>
          <p:cNvSpPr>
            <a:spLocks noGrp="1"/>
          </p:cNvSpPr>
          <p:nvPr>
            <p:ph type="title"/>
          </p:nvPr>
        </p:nvSpPr>
        <p:spPr>
          <a:xfrm>
            <a:off x="787400" y="151381"/>
            <a:ext cx="10515600" cy="990486"/>
          </a:xfrm>
        </p:spPr>
        <p:txBody>
          <a:bodyPr/>
          <a:lstStyle/>
          <a:p>
            <a:pPr algn="ctr"/>
            <a:r>
              <a:rPr lang="en-US" dirty="0"/>
              <a:t>Data Pre-Processing</a:t>
            </a:r>
          </a:p>
        </p:txBody>
      </p:sp>
      <p:graphicFrame>
        <p:nvGraphicFramePr>
          <p:cNvPr id="9" name="Content Placeholder 2">
            <a:extLst>
              <a:ext uri="{FF2B5EF4-FFF2-40B4-BE49-F238E27FC236}">
                <a16:creationId xmlns:a16="http://schemas.microsoft.com/office/drawing/2014/main" id="{BCC78BF8-676B-48C6-941C-D7E18F807E5E}"/>
              </a:ext>
            </a:extLst>
          </p:cNvPr>
          <p:cNvGraphicFramePr>
            <a:graphicFrameLocks noGrp="1"/>
          </p:cNvGraphicFramePr>
          <p:nvPr>
            <p:ph idx="1"/>
            <p:extLst>
              <p:ext uri="{D42A27DB-BD31-4B8C-83A1-F6EECF244321}">
                <p14:modId xmlns:p14="http://schemas.microsoft.com/office/powerpoint/2010/main" val="3781622624"/>
              </p:ext>
            </p:extLst>
          </p:nvPr>
        </p:nvGraphicFramePr>
        <p:xfrm>
          <a:off x="787399" y="4021816"/>
          <a:ext cx="11218333" cy="2718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4AFE1167-4EF2-A549-BD80-A012D1F0ECA2}"/>
              </a:ext>
            </a:extLst>
          </p:cNvPr>
          <p:cNvPicPr>
            <a:picLocks noChangeAspect="1"/>
          </p:cNvPicPr>
          <p:nvPr/>
        </p:nvPicPr>
        <p:blipFill>
          <a:blip r:embed="rId7"/>
          <a:stretch>
            <a:fillRect/>
          </a:stretch>
        </p:blipFill>
        <p:spPr>
          <a:xfrm>
            <a:off x="787400" y="1141866"/>
            <a:ext cx="11353800" cy="97971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C8B11566-B0D7-B447-B64B-DE17D9F322A8}"/>
              </a:ext>
            </a:extLst>
          </p:cNvPr>
          <p:cNvPicPr>
            <a:picLocks noChangeAspect="1"/>
          </p:cNvPicPr>
          <p:nvPr/>
        </p:nvPicPr>
        <p:blipFill>
          <a:blip r:embed="rId8"/>
          <a:stretch>
            <a:fillRect/>
          </a:stretch>
        </p:blipFill>
        <p:spPr>
          <a:xfrm>
            <a:off x="787400" y="2241284"/>
            <a:ext cx="11353800" cy="1780532"/>
          </a:xfrm>
          <a:prstGeom prst="rect">
            <a:avLst/>
          </a:prstGeom>
        </p:spPr>
      </p:pic>
    </p:spTree>
    <p:extLst>
      <p:ext uri="{BB962C8B-B14F-4D97-AF65-F5344CB8AC3E}">
        <p14:creationId xmlns:p14="http://schemas.microsoft.com/office/powerpoint/2010/main" val="367478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62FD7DA-F2DF-574E-A259-65EC8BC83416}"/>
              </a:ext>
            </a:extLst>
          </p:cNvPr>
          <p:cNvSpPr>
            <a:spLocks noGrp="1"/>
          </p:cNvSpPr>
          <p:nvPr>
            <p:ph type="title"/>
          </p:nvPr>
        </p:nvSpPr>
        <p:spPr>
          <a:xfrm>
            <a:off x="838200" y="365125"/>
            <a:ext cx="9804918" cy="1325563"/>
          </a:xfrm>
        </p:spPr>
        <p:txBody>
          <a:bodyPr>
            <a:normAutofit/>
          </a:bodyPr>
          <a:lstStyle/>
          <a:p>
            <a:r>
              <a:rPr lang="en-US">
                <a:solidFill>
                  <a:schemeClr val="bg1"/>
                </a:solidFill>
              </a:rPr>
              <a:t>Data Exploration</a:t>
            </a:r>
          </a:p>
        </p:txBody>
      </p:sp>
      <p:cxnSp>
        <p:nvCxnSpPr>
          <p:cNvPr id="11" name="Straight Connector 1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785A3CE6-D9A2-46BA-A7E4-E22839BEFC57}"/>
              </a:ext>
            </a:extLst>
          </p:cNvPr>
          <p:cNvGraphicFramePr>
            <a:graphicFrameLocks noGrp="1"/>
          </p:cNvGraphicFramePr>
          <p:nvPr>
            <p:ph idx="1"/>
            <p:extLst>
              <p:ext uri="{D42A27DB-BD31-4B8C-83A1-F6EECF244321}">
                <p14:modId xmlns:p14="http://schemas.microsoft.com/office/powerpoint/2010/main" val="12861940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66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Content Placeholder 4" descr="Chart, bar chart&#10;&#10;Description automatically generated">
            <a:extLst>
              <a:ext uri="{FF2B5EF4-FFF2-40B4-BE49-F238E27FC236}">
                <a16:creationId xmlns:a16="http://schemas.microsoft.com/office/drawing/2014/main" id="{3B9751E2-0A4E-7842-B611-4DF667F37C28}"/>
              </a:ext>
            </a:extLst>
          </p:cNvPr>
          <p:cNvPicPr>
            <a:picLocks noChangeAspect="1"/>
          </p:cNvPicPr>
          <p:nvPr/>
        </p:nvPicPr>
        <p:blipFill rotWithShape="1">
          <a:blip r:embed="rId2">
            <a:duotone>
              <a:schemeClr val="accent1">
                <a:shade val="45000"/>
                <a:satMod val="135000"/>
              </a:schemeClr>
              <a:prstClr val="white"/>
            </a:duotone>
            <a:alphaModFix amt="35000"/>
          </a:blip>
          <a:srcRect t="4892" b="4747"/>
          <a:stretch/>
        </p:blipFill>
        <p:spPr>
          <a:xfrm>
            <a:off x="623622" y="425838"/>
            <a:ext cx="11568378" cy="6432162"/>
          </a:xfrm>
          <a:prstGeom prst="rect">
            <a:avLst/>
          </a:prstGeom>
        </p:spPr>
      </p:pic>
      <p:sp>
        <p:nvSpPr>
          <p:cNvPr id="2" name="Title 1">
            <a:extLst>
              <a:ext uri="{FF2B5EF4-FFF2-40B4-BE49-F238E27FC236}">
                <a16:creationId xmlns:a16="http://schemas.microsoft.com/office/drawing/2014/main" id="{82BC2CA4-E5CB-DB4F-A3FC-33690FFBE7BE}"/>
              </a:ext>
            </a:extLst>
          </p:cNvPr>
          <p:cNvSpPr>
            <a:spLocks noGrp="1"/>
          </p:cNvSpPr>
          <p:nvPr>
            <p:ph type="title"/>
          </p:nvPr>
        </p:nvSpPr>
        <p:spPr>
          <a:xfrm>
            <a:off x="5466288" y="300053"/>
            <a:ext cx="5366040" cy="2344840"/>
          </a:xfrm>
        </p:spPr>
        <p:txBody>
          <a:bodyPr anchor="b">
            <a:normAutofit/>
          </a:bodyPr>
          <a:lstStyle/>
          <a:p>
            <a:pPr algn="ctr"/>
            <a:r>
              <a:rPr lang="en-US" sz="4000" dirty="0">
                <a:solidFill>
                  <a:srgbClr val="FFFFFF"/>
                </a:solidFill>
              </a:rPr>
              <a:t>What Type of Residence is Most Likely to Cancel</a:t>
            </a:r>
          </a:p>
        </p:txBody>
      </p: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50B00D9-4C48-4C1A-8A66-8672F8DCE69C}"/>
              </a:ext>
            </a:extLst>
          </p:cNvPr>
          <p:cNvSpPr>
            <a:spLocks noGrp="1"/>
          </p:cNvSpPr>
          <p:nvPr>
            <p:ph idx="1"/>
          </p:nvPr>
        </p:nvSpPr>
        <p:spPr>
          <a:xfrm>
            <a:off x="5466288" y="2944946"/>
            <a:ext cx="5366041" cy="2809114"/>
          </a:xfrm>
        </p:spPr>
        <p:txBody>
          <a:bodyPr anchor="t">
            <a:normAutofit/>
          </a:bodyPr>
          <a:lstStyle/>
          <a:p>
            <a:r>
              <a:rPr lang="en-US" sz="1800" dirty="0">
                <a:solidFill>
                  <a:srgbClr val="FFFFFF"/>
                </a:solidFill>
              </a:rPr>
              <a:t>Type hotel has the most cancellations by a significant margin. </a:t>
            </a:r>
          </a:p>
          <a:p>
            <a:r>
              <a:rPr lang="en-US" sz="1800" dirty="0">
                <a:solidFill>
                  <a:srgbClr val="FFFFFF"/>
                </a:solidFill>
              </a:rPr>
              <a:t>Makes sense due to most travel expenses overnight for business trips would be on hotels. </a:t>
            </a:r>
          </a:p>
        </p:txBody>
      </p:sp>
    </p:spTree>
    <p:extLst>
      <p:ext uri="{BB962C8B-B14F-4D97-AF65-F5344CB8AC3E}">
        <p14:creationId xmlns:p14="http://schemas.microsoft.com/office/powerpoint/2010/main" val="120882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0733-C202-5A4B-891C-A1163522B520}"/>
              </a:ext>
            </a:extLst>
          </p:cNvPr>
          <p:cNvSpPr>
            <a:spLocks noGrp="1"/>
          </p:cNvSpPr>
          <p:nvPr>
            <p:ph type="title"/>
          </p:nvPr>
        </p:nvSpPr>
        <p:spPr/>
        <p:txBody>
          <a:bodyPr/>
          <a:lstStyle/>
          <a:p>
            <a:pPr algn="ctr"/>
            <a:r>
              <a:rPr lang="en-US" dirty="0"/>
              <a:t>Which Room Count Received The Most Cancelled Orders</a:t>
            </a:r>
          </a:p>
        </p:txBody>
      </p:sp>
      <p:pic>
        <p:nvPicPr>
          <p:cNvPr id="5" name="Content Placeholder 4" descr="Chart&#10;&#10;Description automatically generated">
            <a:extLst>
              <a:ext uri="{FF2B5EF4-FFF2-40B4-BE49-F238E27FC236}">
                <a16:creationId xmlns:a16="http://schemas.microsoft.com/office/drawing/2014/main" id="{5E80A5D2-B6C6-1649-935D-2510D369AC1B}"/>
              </a:ext>
            </a:extLst>
          </p:cNvPr>
          <p:cNvPicPr>
            <a:picLocks noGrp="1" noChangeAspect="1"/>
          </p:cNvPicPr>
          <p:nvPr>
            <p:ph idx="1"/>
          </p:nvPr>
        </p:nvPicPr>
        <p:blipFill>
          <a:blip r:embed="rId2"/>
          <a:stretch>
            <a:fillRect/>
          </a:stretch>
        </p:blipFill>
        <p:spPr>
          <a:xfrm>
            <a:off x="2252133" y="1690688"/>
            <a:ext cx="7687734" cy="5157108"/>
          </a:xfrm>
        </p:spPr>
      </p:pic>
    </p:spTree>
    <p:extLst>
      <p:ext uri="{BB962C8B-B14F-4D97-AF65-F5344CB8AC3E}">
        <p14:creationId xmlns:p14="http://schemas.microsoft.com/office/powerpoint/2010/main" val="1277955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5" name="Content Placeholder 4" descr="Chart, bar chart&#10;&#10;Description automatically generated">
            <a:extLst>
              <a:ext uri="{FF2B5EF4-FFF2-40B4-BE49-F238E27FC236}">
                <a16:creationId xmlns:a16="http://schemas.microsoft.com/office/drawing/2014/main" id="{DE54C27F-E222-2C41-8FCE-9680BAF3950C}"/>
              </a:ext>
            </a:extLst>
          </p:cNvPr>
          <p:cNvPicPr>
            <a:picLocks noChangeAspect="1"/>
          </p:cNvPicPr>
          <p:nvPr/>
        </p:nvPicPr>
        <p:blipFill rotWithShape="1">
          <a:blip r:embed="rId2">
            <a:duotone>
              <a:schemeClr val="accent1">
                <a:shade val="45000"/>
                <a:satMod val="135000"/>
              </a:schemeClr>
              <a:prstClr val="white"/>
            </a:duotone>
            <a:alphaModFix amt="35000"/>
          </a:blip>
          <a:srcRect t="2174"/>
          <a:stretch/>
        </p:blipFill>
        <p:spPr>
          <a:xfrm>
            <a:off x="623622" y="8878"/>
            <a:ext cx="11558802" cy="6858000"/>
          </a:xfrm>
          <a:prstGeom prst="rect">
            <a:avLst/>
          </a:prstGeom>
        </p:spPr>
      </p:pic>
      <p:sp>
        <p:nvSpPr>
          <p:cNvPr id="2" name="Title 1">
            <a:extLst>
              <a:ext uri="{FF2B5EF4-FFF2-40B4-BE49-F238E27FC236}">
                <a16:creationId xmlns:a16="http://schemas.microsoft.com/office/drawing/2014/main" id="{5E501136-770C-3042-B22E-339E1C2F2D3F}"/>
              </a:ext>
            </a:extLst>
          </p:cNvPr>
          <p:cNvSpPr>
            <a:spLocks noGrp="1"/>
          </p:cNvSpPr>
          <p:nvPr>
            <p:ph type="title"/>
          </p:nvPr>
        </p:nvSpPr>
        <p:spPr>
          <a:xfrm>
            <a:off x="5558112" y="300053"/>
            <a:ext cx="5366040" cy="2344840"/>
          </a:xfrm>
        </p:spPr>
        <p:txBody>
          <a:bodyPr anchor="b">
            <a:normAutofit/>
          </a:bodyPr>
          <a:lstStyle/>
          <a:p>
            <a:r>
              <a:rPr lang="en-US" sz="4000" dirty="0">
                <a:solidFill>
                  <a:srgbClr val="FFFFFF"/>
                </a:solidFill>
              </a:rPr>
              <a:t>Which Ratings Received The Least Cancelled Orders</a:t>
            </a:r>
          </a:p>
        </p:txBody>
      </p:sp>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0"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0927425-DB1D-4A30-8FCD-156AAF3248E9}"/>
              </a:ext>
            </a:extLst>
          </p:cNvPr>
          <p:cNvSpPr>
            <a:spLocks noGrp="1"/>
          </p:cNvSpPr>
          <p:nvPr>
            <p:ph idx="1"/>
          </p:nvPr>
        </p:nvSpPr>
        <p:spPr>
          <a:xfrm>
            <a:off x="5466287" y="2810933"/>
            <a:ext cx="5366041" cy="2651952"/>
          </a:xfrm>
        </p:spPr>
        <p:txBody>
          <a:bodyPr anchor="t">
            <a:normAutofit/>
          </a:bodyPr>
          <a:lstStyle/>
          <a:p>
            <a:r>
              <a:rPr lang="en-US" sz="1800" dirty="0">
                <a:solidFill>
                  <a:srgbClr val="FFFFFF"/>
                </a:solidFill>
              </a:rPr>
              <a:t>The average user rating of 0 received the most cancelled orders by a significant margin</a:t>
            </a:r>
          </a:p>
        </p:txBody>
      </p:sp>
    </p:spTree>
    <p:extLst>
      <p:ext uri="{BB962C8B-B14F-4D97-AF65-F5344CB8AC3E}">
        <p14:creationId xmlns:p14="http://schemas.microsoft.com/office/powerpoint/2010/main" val="573457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6258-6F28-2B4E-BE08-9CA3D499F90E}"/>
              </a:ext>
            </a:extLst>
          </p:cNvPr>
          <p:cNvSpPr>
            <a:spLocks noGrp="1"/>
          </p:cNvSpPr>
          <p:nvPr>
            <p:ph type="title"/>
          </p:nvPr>
        </p:nvSpPr>
        <p:spPr/>
        <p:txBody>
          <a:bodyPr>
            <a:normAutofit fontScale="90000"/>
          </a:bodyPr>
          <a:lstStyle/>
          <a:p>
            <a:pPr algn="ctr"/>
            <a:r>
              <a:rPr lang="en-US" dirty="0"/>
              <a:t>Is There A Relationship Between Canceled Orders And Number of Booked Nights?</a:t>
            </a:r>
          </a:p>
        </p:txBody>
      </p:sp>
      <p:pic>
        <p:nvPicPr>
          <p:cNvPr id="5" name="Content Placeholder 4" descr="Chart, bar chart&#10;&#10;Description automatically generated">
            <a:extLst>
              <a:ext uri="{FF2B5EF4-FFF2-40B4-BE49-F238E27FC236}">
                <a16:creationId xmlns:a16="http://schemas.microsoft.com/office/drawing/2014/main" id="{F5959384-F1C5-F448-9B09-8412E47B3591}"/>
              </a:ext>
            </a:extLst>
          </p:cNvPr>
          <p:cNvPicPr>
            <a:picLocks noGrp="1" noChangeAspect="1"/>
          </p:cNvPicPr>
          <p:nvPr>
            <p:ph idx="1"/>
          </p:nvPr>
        </p:nvPicPr>
        <p:blipFill>
          <a:blip r:embed="rId2"/>
          <a:stretch>
            <a:fillRect/>
          </a:stretch>
        </p:blipFill>
        <p:spPr>
          <a:xfrm>
            <a:off x="1460404" y="2158910"/>
            <a:ext cx="9271192" cy="4333965"/>
          </a:xfrm>
        </p:spPr>
      </p:pic>
    </p:spTree>
    <p:extLst>
      <p:ext uri="{BB962C8B-B14F-4D97-AF65-F5344CB8AC3E}">
        <p14:creationId xmlns:p14="http://schemas.microsoft.com/office/powerpoint/2010/main" val="3015655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3FE215-A3E6-D54F-A52B-72469DD3E0FA}"/>
              </a:ext>
            </a:extLst>
          </p:cNvPr>
          <p:cNvSpPr>
            <a:spLocks noGrp="1"/>
          </p:cNvSpPr>
          <p:nvPr>
            <p:ph type="title"/>
          </p:nvPr>
        </p:nvSpPr>
        <p:spPr>
          <a:xfrm>
            <a:off x="6392584" y="501651"/>
            <a:ext cx="4434720" cy="1716255"/>
          </a:xfrm>
        </p:spPr>
        <p:txBody>
          <a:bodyPr anchor="b">
            <a:normAutofit/>
          </a:bodyPr>
          <a:lstStyle/>
          <a:p>
            <a:r>
              <a:rPr lang="en-US" sz="2600" dirty="0"/>
              <a:t>Is There A Relationship Between Special Requests And Canceled Orders?</a:t>
            </a:r>
          </a:p>
        </p:txBody>
      </p:sp>
      <p:sp>
        <p:nvSpPr>
          <p:cNvPr id="16" name="Rectangle 15">
            <a:extLst>
              <a:ext uri="{FF2B5EF4-FFF2-40B4-BE49-F238E27FC236}">
                <a16:creationId xmlns:a16="http://schemas.microsoft.com/office/drawing/2014/main" id="{B5ABDEAA-B248-4182-B67C-A925338E7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F085B0E2-CAB0-C948-9CFC-1AF25D62A32D}"/>
              </a:ext>
            </a:extLst>
          </p:cNvPr>
          <p:cNvPicPr>
            <a:picLocks noChangeAspect="1"/>
          </p:cNvPicPr>
          <p:nvPr/>
        </p:nvPicPr>
        <p:blipFill>
          <a:blip r:embed="rId2"/>
          <a:stretch>
            <a:fillRect/>
          </a:stretch>
        </p:blipFill>
        <p:spPr>
          <a:xfrm>
            <a:off x="1502033" y="539762"/>
            <a:ext cx="3981569" cy="2468573"/>
          </a:xfrm>
          <a:prstGeom prst="rect">
            <a:avLst/>
          </a:prstGeom>
        </p:spPr>
      </p:pic>
      <p:sp>
        <p:nvSpPr>
          <p:cNvPr id="18" name="Rectangle 1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9E149F6B-5540-8B43-A900-1E4A13FF0095}"/>
              </a:ext>
            </a:extLst>
          </p:cNvPr>
          <p:cNvPicPr>
            <a:picLocks noChangeAspect="1"/>
          </p:cNvPicPr>
          <p:nvPr/>
        </p:nvPicPr>
        <p:blipFill>
          <a:blip r:embed="rId3"/>
          <a:stretch>
            <a:fillRect/>
          </a:stretch>
        </p:blipFill>
        <p:spPr>
          <a:xfrm>
            <a:off x="788288" y="3835114"/>
            <a:ext cx="4013941" cy="2468573"/>
          </a:xfrm>
          <a:prstGeom prst="rect">
            <a:avLst/>
          </a:prstGeom>
        </p:spPr>
      </p:pic>
      <p:sp>
        <p:nvSpPr>
          <p:cNvPr id="11" name="Content Placeholder 10">
            <a:extLst>
              <a:ext uri="{FF2B5EF4-FFF2-40B4-BE49-F238E27FC236}">
                <a16:creationId xmlns:a16="http://schemas.microsoft.com/office/drawing/2014/main" id="{22E6B578-DBF3-4AF6-89EF-2AF5FEF82F6B}"/>
              </a:ext>
            </a:extLst>
          </p:cNvPr>
          <p:cNvSpPr>
            <a:spLocks noGrp="1"/>
          </p:cNvSpPr>
          <p:nvPr>
            <p:ph idx="1"/>
          </p:nvPr>
        </p:nvSpPr>
        <p:spPr>
          <a:xfrm>
            <a:off x="6329375" y="3295353"/>
            <a:ext cx="4434721" cy="1716255"/>
          </a:xfrm>
        </p:spPr>
        <p:txBody>
          <a:bodyPr anchor="t">
            <a:normAutofit/>
          </a:bodyPr>
          <a:lstStyle/>
          <a:p>
            <a:r>
              <a:rPr lang="en-US" sz="1800" dirty="0"/>
              <a:t>Yes, there’s a relationship</a:t>
            </a:r>
          </a:p>
          <a:p>
            <a:r>
              <a:rPr lang="en-US" sz="1800" dirty="0"/>
              <a:t>Clients that have a free cancellation or a special request are much less likely to cancel their stay</a:t>
            </a:r>
          </a:p>
        </p:txBody>
      </p:sp>
      <p:cxnSp>
        <p:nvCxnSpPr>
          <p:cNvPr id="20" name="Straight Connector 1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936339"/>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13574</TotalTime>
  <Words>595</Words>
  <Application>Microsoft Macintosh PowerPoint</Application>
  <PresentationFormat>Widescreen</PresentationFormat>
  <Paragraphs>53</Paragraphs>
  <Slides>16</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GradientVTI</vt:lpstr>
      <vt:lpstr>Hotel Cancellation Prediction</vt:lpstr>
      <vt:lpstr>Business Challenge</vt:lpstr>
      <vt:lpstr>Data Pre-Processing</vt:lpstr>
      <vt:lpstr>Data Exploration</vt:lpstr>
      <vt:lpstr>What Type of Residence is Most Likely to Cancel</vt:lpstr>
      <vt:lpstr>Which Room Count Received The Most Cancelled Orders</vt:lpstr>
      <vt:lpstr>Which Ratings Received The Least Cancelled Orders</vt:lpstr>
      <vt:lpstr>Is There A Relationship Between Canceled Orders And Number of Booked Nights?</vt:lpstr>
      <vt:lpstr>Is There A Relationship Between Special Requests And Canceled Orders?</vt:lpstr>
      <vt:lpstr>Data Modeling</vt:lpstr>
      <vt:lpstr>Synthetic Minority Oversampling Technique (SMOTE) </vt:lpstr>
      <vt:lpstr>Logistic Regression</vt:lpstr>
      <vt:lpstr>Random Forest Classifier</vt:lpstr>
      <vt:lpstr>Decision Trees</vt:lpstr>
      <vt:lpstr>Comparison of Models &amp;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Cancellation Prediction</dc:title>
  <dc:creator>Sagi, Rahul</dc:creator>
  <cp:lastModifiedBy>Sagi, Rahul</cp:lastModifiedBy>
  <cp:revision>16</cp:revision>
  <dcterms:created xsi:type="dcterms:W3CDTF">2021-07-18T20:47:37Z</dcterms:created>
  <dcterms:modified xsi:type="dcterms:W3CDTF">2021-07-28T07:02:03Z</dcterms:modified>
</cp:coreProperties>
</file>